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2" r:id="rId4"/>
    <p:sldId id="264" r:id="rId5"/>
    <p:sldId id="266" r:id="rId6"/>
    <p:sldId id="267" r:id="rId7"/>
    <p:sldId id="268" r:id="rId8"/>
  </p:sldIdLst>
  <p:sldSz cx="12192000" cy="6858000"/>
  <p:notesSz cx="6858000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oogleDrive\Work\&#1502;&#1513;&#1512;&#1491;%20&#1492;&#1488;&#1504;&#1512;&#1490;&#1497;&#1492;\&#1497;&#1513;&#1512;&#1488;&#1500;%202050\&#1514;&#1512;&#1495;&#1497;&#1513;&#1497;%20&#1492;&#1508;&#1495;&#1514;&#1514;%20&#1508;&#1500;&#1497;&#1496;&#1493;&#1514;%20&#1489;&#1505;&#1511;&#1496;&#1493;&#1512;%20&#1492;&#1488;&#1504;&#1512;&#1490;&#1497;&#1492;%209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'גרף פליטות ממשק האנרגיה לפי מגז'!$C$49</c:f>
              <c:strCache>
                <c:ptCount val="1"/>
                <c:pt idx="0">
                  <c:v>תעשייה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('גרף פליטות ממשק האנרגיה לפי מגז'!$H$47,'גרף פליטות ממשק האנרגיה לפי מגז'!$K$47:$Q$47)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  <c:extLst/>
            </c:numRef>
          </c:cat>
          <c:val>
            <c:numRef>
              <c:f>('גרף פליטות ממשק האנרגיה לפי מגז'!$H$49,'גרף פליטות ממשק האנרגיה לפי מגז'!$K$49:$Q$49)</c:f>
              <c:numCache>
                <c:formatCode>#,##0</c:formatCode>
                <c:ptCount val="8"/>
                <c:pt idx="0">
                  <c:v>12801.732486165616</c:v>
                </c:pt>
                <c:pt idx="1">
                  <c:v>14721.472963406006</c:v>
                </c:pt>
                <c:pt idx="2">
                  <c:v>13249.325667065406</c:v>
                </c:pt>
                <c:pt idx="3">
                  <c:v>11777.178370724805</c:v>
                </c:pt>
                <c:pt idx="4">
                  <c:v>10305.031074384204</c:v>
                </c:pt>
                <c:pt idx="5">
                  <c:v>8832.8837780436043</c:v>
                </c:pt>
                <c:pt idx="6">
                  <c:v>7360.7364817030029</c:v>
                </c:pt>
                <c:pt idx="7">
                  <c:v>5888.5891853624025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BA-4A14-8239-A6D53AB6A611}"/>
            </c:ext>
          </c:extLst>
        </c:ser>
        <c:ser>
          <c:idx val="0"/>
          <c:order val="1"/>
          <c:tx>
            <c:strRef>
              <c:f>'גרף פליטות ממשק האנרגיה לפי מגז'!$C$48</c:f>
              <c:strCache>
                <c:ptCount val="1"/>
                <c:pt idx="0">
                  <c:v>תחבורה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('גרף פליטות ממשק האנרגיה לפי מגז'!$H$47,'גרף פליטות ממשק האנרגיה לפי מגז'!$K$47:$Q$47)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  <c:extLst/>
            </c:numRef>
          </c:cat>
          <c:val>
            <c:numRef>
              <c:f>('גרף פליטות ממשק האנרגיה לפי מגז'!$H$48,'גרף פליטות ממשק האנרגיה לפי מגז'!$K$48:$Q$48)</c:f>
              <c:numCache>
                <c:formatCode>#,##0</c:formatCode>
                <c:ptCount val="8"/>
                <c:pt idx="0">
                  <c:v>17615.888779732933</c:v>
                </c:pt>
                <c:pt idx="1">
                  <c:v>19348.517031388939</c:v>
                </c:pt>
                <c:pt idx="2">
                  <c:v>17793.205768393527</c:v>
                </c:pt>
                <c:pt idx="3">
                  <c:v>15618.07056398908</c:v>
                </c:pt>
                <c:pt idx="4">
                  <c:v>14086.990983006033</c:v>
                </c:pt>
                <c:pt idx="5">
                  <c:v>11131.991536623842</c:v>
                </c:pt>
                <c:pt idx="6">
                  <c:v>6951.2341846317595</c:v>
                </c:pt>
                <c:pt idx="7">
                  <c:v>1000.0000000000008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2BA-4A14-8239-A6D53AB6A611}"/>
            </c:ext>
          </c:extLst>
        </c:ser>
        <c:ser>
          <c:idx val="2"/>
          <c:order val="2"/>
          <c:tx>
            <c:v>חשמל - פחם</c:v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numRef>
              <c:f>('גרף פליטות ממשק האנרגיה לפי מגז'!$H$47,'גרף פליטות ממשק האנרגיה לפי מגז'!$K$47:$Q$47)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  <c:extLst/>
            </c:numRef>
          </c:cat>
          <c:val>
            <c:numRef>
              <c:f>('גרף פליטות ממשק האנרגיה לפי מגז'!$H$55,'גרף פליטות ממשק האנרגיה לפי מגז'!$K$55:$Q$55)</c:f>
              <c:numCache>
                <c:formatCode>#,##0</c:formatCode>
                <c:ptCount val="8"/>
                <c:pt idx="0">
                  <c:v>25696</c:v>
                </c:pt>
                <c:pt idx="1">
                  <c:v>15400</c:v>
                </c:pt>
                <c:pt idx="2">
                  <c:v>2640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2BA-4A14-8239-A6D53AB6A611}"/>
            </c:ext>
          </c:extLst>
        </c:ser>
        <c:ser>
          <c:idx val="4"/>
          <c:order val="4"/>
          <c:tx>
            <c:v>חשמל - גז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2015</c:v>
              </c:pt>
              <c:pt idx="1">
                <c:v>2020</c:v>
              </c:pt>
              <c:pt idx="2">
                <c:v>2025</c:v>
              </c:pt>
              <c:pt idx="3">
                <c:v>2030</c:v>
              </c:pt>
              <c:pt idx="4">
                <c:v>2035</c:v>
              </c:pt>
              <c:pt idx="5">
                <c:v>2040</c:v>
              </c:pt>
              <c:pt idx="6">
                <c:v>2045</c:v>
              </c:pt>
              <c:pt idx="7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('גרף פליטות ממשק האנרגיה לפי מגז'!$H$57,'גרף פליטות ממשק האנרגיה לפי מגז'!$K$57:$Q$57)</c:f>
              <c:numCache>
                <c:formatCode>#,##0</c:formatCode>
                <c:ptCount val="8"/>
                <c:pt idx="0">
                  <c:v>12693.6</c:v>
                </c:pt>
                <c:pt idx="1">
                  <c:v>17519.714099999997</c:v>
                </c:pt>
                <c:pt idx="2">
                  <c:v>19417.7394738</c:v>
                </c:pt>
                <c:pt idx="3">
                  <c:v>17439.571358999998</c:v>
                </c:pt>
                <c:pt idx="4">
                  <c:v>16637.754690900001</c:v>
                </c:pt>
                <c:pt idx="5">
                  <c:v>14525.258509799998</c:v>
                </c:pt>
                <c:pt idx="6">
                  <c:v>11497.974908399998</c:v>
                </c:pt>
                <c:pt idx="7">
                  <c:v>7030.8890999999994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2BA-4A14-8239-A6D53AB6A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696221600"/>
        <c:axId val="-696221056"/>
      </c:barChart>
      <c:lineChart>
        <c:grouping val="standard"/>
        <c:varyColors val="0"/>
        <c:ser>
          <c:idx val="3"/>
          <c:order val="3"/>
          <c:tx>
            <c:strRef>
              <c:f>'גרף פליטות ממשק האנרגיה לפי מגז'!$C$54</c:f>
              <c:strCache>
                <c:ptCount val="1"/>
                <c:pt idx="0">
                  <c:v>הפחתה ביחס ל-2015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4</c:v>
              </c:pt>
              <c:pt idx="1">
                <c:v>7</c:v>
              </c:pt>
              <c:pt idx="2">
                <c:v>8</c:v>
              </c:pt>
              <c:pt idx="3">
                <c:v>9</c:v>
              </c:pt>
              <c:pt idx="4">
                <c:v>10</c:v>
              </c:pt>
              <c:pt idx="5">
                <c:v>11</c:v>
              </c:pt>
              <c:pt idx="6">
                <c:v>12</c:v>
              </c:pt>
              <c:pt idx="7">
                <c:v>13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('גרף פליטות ממשק האנרגיה לפי מגז'!$H$54,'גרף פליטות ממשק האנרגיה לפי מגז'!$K$54:$Q$54)</c:f>
              <c:numCache>
                <c:formatCode>0%</c:formatCode>
                <c:ptCount val="8"/>
                <c:pt idx="0">
                  <c:v>0</c:v>
                </c:pt>
                <c:pt idx="1">
                  <c:v>1.4498135245674115E-2</c:v>
                </c:pt>
                <c:pt idx="2">
                  <c:v>0.16008384385680519</c:v>
                </c:pt>
                <c:pt idx="3">
                  <c:v>0.22821390170868316</c:v>
                </c:pt>
                <c:pt idx="4">
                  <c:v>0.30616493472965034</c:v>
                </c:pt>
                <c:pt idx="5">
                  <c:v>0.4248405783057807</c:v>
                </c:pt>
                <c:pt idx="6">
                  <c:v>0.59642916350982866</c:v>
                </c:pt>
                <c:pt idx="7">
                  <c:v>0.79522716226331491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C2BA-4A14-8239-A6D53AB6A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6220512"/>
        <c:axId val="-696232480"/>
      </c:lineChart>
      <c:catAx>
        <c:axId val="-6962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-696221056"/>
        <c:crosses val="autoZero"/>
        <c:auto val="1"/>
        <c:lblAlgn val="ctr"/>
        <c:lblOffset val="100"/>
        <c:noMultiLvlLbl val="0"/>
      </c:catAx>
      <c:valAx>
        <c:axId val="-6962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he-IL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פליטות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MtCO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eq</a:t>
                </a:r>
              </a:p>
            </c:rich>
          </c:tx>
          <c:layout>
            <c:manualLayout>
              <c:xMode val="edge"/>
              <c:yMode val="edge"/>
              <c:x val="2.5939953093620251E-3"/>
              <c:y val="0.3330973020498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he-I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696221600"/>
        <c:crosses val="autoZero"/>
        <c:crossBetween val="between"/>
        <c:dispUnits>
          <c:builtInUnit val="thousands"/>
        </c:dispUnits>
      </c:valAx>
      <c:valAx>
        <c:axId val="-69623248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he-IL" sz="1800">
                    <a:latin typeface="Calibri" panose="020F0502020204030204" pitchFamily="34" charset="0"/>
                    <a:cs typeface="Calibri" panose="020F0502020204030204" pitchFamily="34" charset="0"/>
                  </a:rPr>
                  <a:t>אחוז הפחתה ביחס ל-2015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he-IL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-696220512"/>
        <c:crosses val="max"/>
        <c:crossBetween val="between"/>
        <c:majorUnit val="0.2"/>
      </c:valAx>
      <c:catAx>
        <c:axId val="-69622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9623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BC4113-E535-4BA6-B15E-1F8F7D62E0D7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DEC17C-C2E1-4EE3-9E56-6A1B1A8BD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325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103E5-60F5-417C-8586-568F470ABDD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12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84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449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934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59725" y="6356349"/>
            <a:ext cx="51280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37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85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62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81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450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82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55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3F60B-0904-4C91-AF21-6BB32316ABEF}" type="datetimeFigureOut">
              <a:rPr lang="he-IL" smtClean="0"/>
              <a:t>כ"ז/סיון/תשפ"א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9C918-7259-4677-9B0E-F96847A22D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2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7" name="Picture 14" descr="לוגו משרד האנרגיה - מעלה">
            <a:extLst>
              <a:ext uri="{FF2B5EF4-FFF2-40B4-BE49-F238E27FC236}">
                <a16:creationId xmlns:a16="http://schemas.microsoft.com/office/drawing/2014/main" id="{91BE3C2F-FA99-4CE3-9C77-85886851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37" y="6311900"/>
            <a:ext cx="1710559" cy="361427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4" name="משולש שווה שוקיים 3"/>
          <p:cNvSpPr/>
          <p:nvPr/>
        </p:nvSpPr>
        <p:spPr>
          <a:xfrm rot="16200000">
            <a:off x="11204606" y="131287"/>
            <a:ext cx="1136590" cy="838199"/>
          </a:xfrm>
          <a:prstGeom prst="triangle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שולש שווה שוקיים 5"/>
          <p:cNvSpPr/>
          <p:nvPr/>
        </p:nvSpPr>
        <p:spPr>
          <a:xfrm rot="5400000">
            <a:off x="-29297" y="6196534"/>
            <a:ext cx="690892" cy="63229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90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1.jpeg" /><Relationship Id="rId7" Type="http://schemas.openxmlformats.org/officeDocument/2006/relationships/image" Target="../media/image15.jpeg" /><Relationship Id="rId12" Type="http://schemas.openxmlformats.org/officeDocument/2006/relationships/image" Target="../media/image20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11" Type="http://schemas.openxmlformats.org/officeDocument/2006/relationships/image" Target="../media/image19.jpeg" /><Relationship Id="rId5" Type="http://schemas.openxmlformats.org/officeDocument/2006/relationships/image" Target="../media/image13.png" /><Relationship Id="rId10" Type="http://schemas.openxmlformats.org/officeDocument/2006/relationships/image" Target="../media/image18.jpeg" /><Relationship Id="rId4" Type="http://schemas.openxmlformats.org/officeDocument/2006/relationships/image" Target="../media/image12.jpeg" /><Relationship Id="rId9" Type="http://schemas.openxmlformats.org/officeDocument/2006/relationships/image" Target="../media/image17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13" Type="http://schemas.openxmlformats.org/officeDocument/2006/relationships/image" Target="../media/image32.png" /><Relationship Id="rId3" Type="http://schemas.openxmlformats.org/officeDocument/2006/relationships/image" Target="../media/image22.png" /><Relationship Id="rId7" Type="http://schemas.openxmlformats.org/officeDocument/2006/relationships/image" Target="../media/image26.png" /><Relationship Id="rId12" Type="http://schemas.openxmlformats.org/officeDocument/2006/relationships/image" Target="../media/image31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11" Type="http://schemas.openxmlformats.org/officeDocument/2006/relationships/image" Target="../media/image30.png" /><Relationship Id="rId5" Type="http://schemas.openxmlformats.org/officeDocument/2006/relationships/image" Target="../media/image24.png" /><Relationship Id="rId10" Type="http://schemas.openxmlformats.org/officeDocument/2006/relationships/image" Target="../media/image29.png" /><Relationship Id="rId4" Type="http://schemas.openxmlformats.org/officeDocument/2006/relationships/image" Target="../media/image23.png" /><Relationship Id="rId9" Type="http://schemas.openxmlformats.org/officeDocument/2006/relationships/image" Target="../media/image28.png" /><Relationship Id="rId14" Type="http://schemas.openxmlformats.org/officeDocument/2006/relationships/image" Target="../media/image33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7558"/>
          <a:stretch/>
        </p:blipFill>
        <p:spPr>
          <a:xfrm>
            <a:off x="1359708" y="0"/>
            <a:ext cx="9226379" cy="6858000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0" y="1"/>
            <a:ext cx="12200705" cy="6857999"/>
            <a:chOff x="-13969" y="-278932"/>
            <a:chExt cx="12200705" cy="6857999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5508AD4A-50E3-4FE1-BE1D-2B1AF1230380}"/>
                </a:ext>
              </a:extLst>
            </p:cNvPr>
            <p:cNvGrpSpPr/>
            <p:nvPr/>
          </p:nvGrpSpPr>
          <p:grpSpPr>
            <a:xfrm>
              <a:off x="-13969" y="-278932"/>
              <a:ext cx="12192000" cy="6857999"/>
              <a:chOff x="94456" y="-967166"/>
              <a:chExt cx="12192000" cy="6386253"/>
            </a:xfrm>
          </p:grpSpPr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6762A17E-5E33-4856-8D43-E0B51E387F38}"/>
                  </a:ext>
                </a:extLst>
              </p:cNvPr>
              <p:cNvSpPr/>
              <p:nvPr/>
            </p:nvSpPr>
            <p:spPr>
              <a:xfrm rot="5400000">
                <a:off x="3006035" y="-1137726"/>
                <a:ext cx="6386253" cy="6727374"/>
              </a:xfrm>
              <a:prstGeom prst="rect">
                <a:avLst/>
              </a:prstGeom>
              <a:solidFill>
                <a:schemeClr val="bg1"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ooter Text"/>
              <p:cNvSpPr txBox="1"/>
              <p:nvPr/>
            </p:nvSpPr>
            <p:spPr>
              <a:xfrm>
                <a:off x="1747439" y="196651"/>
                <a:ext cx="8882436" cy="1547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e-IL" sz="5400" b="1" dirty="0">
                    <a:ln>
                      <a:solidFill>
                        <a:schemeClr val="accent1"/>
                      </a:solidFill>
                    </a:ln>
                    <a:solidFill>
                      <a:srgbClr val="336699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אנרגיה נקיה לתחבורה-</a:t>
                </a:r>
              </a:p>
              <a:p>
                <a:pPr algn="ctr"/>
                <a:r>
                  <a:rPr lang="he-IL" sz="5400" b="1" dirty="0" err="1">
                    <a:ln>
                      <a:solidFill>
                        <a:schemeClr val="accent1"/>
                      </a:solidFill>
                    </a:ln>
                    <a:solidFill>
                      <a:srgbClr val="336699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ההיית</a:t>
                </a:r>
                <a:r>
                  <a:rPr lang="he-IL" sz="5400" b="1" dirty="0">
                    <a:ln>
                      <a:solidFill>
                        <a:schemeClr val="accent1"/>
                      </a:solidFill>
                    </a:ln>
                    <a:solidFill>
                      <a:srgbClr val="336699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או חלמתי חלום?</a:t>
                </a:r>
                <a:endParaRPr lang="en-US" sz="5400" b="1" dirty="0">
                  <a:ln>
                    <a:solidFill>
                      <a:schemeClr val="accent1"/>
                    </a:solidFill>
                  </a:ln>
                  <a:solidFill>
                    <a:srgbClr val="3366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ooter Text"/>
              <p:cNvSpPr txBox="1"/>
              <p:nvPr/>
            </p:nvSpPr>
            <p:spPr>
              <a:xfrm>
                <a:off x="94456" y="2141576"/>
                <a:ext cx="12192000" cy="458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e-IL" sz="3200" b="1" dirty="0">
                    <a:ln w="2540">
                      <a:solidFill>
                        <a:srgbClr val="00B0F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כנס חולץ פקקים - ממשבר להזדמנות</a:t>
                </a:r>
              </a:p>
            </p:txBody>
          </p:sp>
          <p:cxnSp>
            <p:nvCxnSpPr>
              <p:cNvPr id="11" name="מחבר ישר 10">
                <a:extLst>
                  <a:ext uri="{FF2B5EF4-FFF2-40B4-BE49-F238E27FC236}">
                    <a16:creationId xmlns:a16="http://schemas.microsoft.com/office/drawing/2014/main" id="{BD2BA472-49A6-40F3-98B2-39763927E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0129" y="2036275"/>
                <a:ext cx="894451" cy="0"/>
              </a:xfrm>
              <a:prstGeom prst="line">
                <a:avLst/>
              </a:prstGeom>
              <a:ln w="31750">
                <a:solidFill>
                  <a:srgbClr val="F2A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ooter Text"/>
            <p:cNvSpPr txBox="1"/>
            <p:nvPr/>
          </p:nvSpPr>
          <p:spPr>
            <a:xfrm>
              <a:off x="-5264" y="3793829"/>
              <a:ext cx="121920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e-IL" sz="2400" dirty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מנכ"ל משרד האנרגיה - אודי אדירי</a:t>
              </a:r>
              <a:endPara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10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digital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3021638" y="305756"/>
            <a:ext cx="60506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יעדי משק האנרגיה לשנת 2050</a:t>
            </a:r>
          </a:p>
        </p:txBody>
      </p:sp>
      <p:sp>
        <p:nvSpPr>
          <p:cNvPr id="65" name="AutoShape 4" descr="Image result for digital energy">
            <a:extLst>
              <a:ext uri="{FF2B5EF4-FFF2-40B4-BE49-F238E27FC236}">
                <a16:creationId xmlns:a16="http://schemas.microsoft.com/office/drawing/2014/main" id="{148DC453-38C6-4B99-84B7-6D1144AF98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0B3599A3-A230-4F98-B4D9-AD56D425ED0B}"/>
              </a:ext>
            </a:extLst>
          </p:cNvPr>
          <p:cNvSpPr txBox="1">
            <a:spLocks/>
          </p:cNvSpPr>
          <p:nvPr/>
        </p:nvSpPr>
        <p:spPr>
          <a:xfrm>
            <a:off x="155574" y="1161289"/>
            <a:ext cx="11880851" cy="48604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he-IL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יעד על -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118CC3C5-976F-4152-A6C4-EE235B8EBDDF}"/>
              </a:ext>
            </a:extLst>
          </p:cNvPr>
          <p:cNvSpPr txBox="1">
            <a:spLocks/>
          </p:cNvSpPr>
          <p:nvPr/>
        </p:nvSpPr>
        <p:spPr>
          <a:xfrm>
            <a:off x="8584909" y="5066327"/>
            <a:ext cx="2917658" cy="4923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הפחתה של 75%-85% מפליטות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מייצור החשמל</a:t>
            </a:r>
          </a:p>
        </p:txBody>
      </p:sp>
      <p:sp>
        <p:nvSpPr>
          <p:cNvPr id="74" name="מציין מיקום תוכן 2">
            <a:extLst>
              <a:ext uri="{FF2B5EF4-FFF2-40B4-BE49-F238E27FC236}">
                <a16:creationId xmlns:a16="http://schemas.microsoft.com/office/drawing/2014/main" id="{5889BC0A-515E-44D5-B80F-80AFBDF16AE9}"/>
              </a:ext>
            </a:extLst>
          </p:cNvPr>
          <p:cNvSpPr txBox="1">
            <a:spLocks/>
          </p:cNvSpPr>
          <p:nvPr/>
        </p:nvSpPr>
        <p:spPr>
          <a:xfrm>
            <a:off x="4541648" y="3931257"/>
            <a:ext cx="3403934" cy="7182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he-IL" sz="2300" b="1" dirty="0">
                <a:solidFill>
                  <a:prstClr val="black"/>
                </a:solidFill>
                <a:ea typeface="Calibri" panose="020F0502020204030204" pitchFamily="34" charset="0"/>
              </a:rPr>
              <a:t>יעד משנה 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he-IL" sz="2300" b="1" dirty="0">
                <a:solidFill>
                  <a:prstClr val="black"/>
                </a:solidFill>
                <a:ea typeface="Calibri" panose="020F0502020204030204" pitchFamily="34" charset="0"/>
              </a:rPr>
              <a:t>הפסקת יצור החשמל מפחם</a:t>
            </a:r>
          </a:p>
        </p:txBody>
      </p:sp>
      <p:sp>
        <p:nvSpPr>
          <p:cNvPr id="75" name="מציין מיקום תוכן 2">
            <a:extLst>
              <a:ext uri="{FF2B5EF4-FFF2-40B4-BE49-F238E27FC236}">
                <a16:creationId xmlns:a16="http://schemas.microsoft.com/office/drawing/2014/main" id="{1F6A1866-6FBE-4187-857B-9971D02DFD0F}"/>
              </a:ext>
            </a:extLst>
          </p:cNvPr>
          <p:cNvSpPr txBox="1">
            <a:spLocks/>
          </p:cNvSpPr>
          <p:nvPr/>
        </p:nvSpPr>
        <p:spPr>
          <a:xfrm>
            <a:off x="8207566" y="3931258"/>
            <a:ext cx="3672347" cy="896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he-IL" sz="2300" b="1" dirty="0">
                <a:solidFill>
                  <a:prstClr val="black"/>
                </a:solidFill>
                <a:ea typeface="Calibri" panose="020F0502020204030204" pitchFamily="34" charset="0"/>
              </a:rPr>
              <a:t>יעד משנה 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he-IL" sz="2300" b="1" dirty="0">
                <a:solidFill>
                  <a:prstClr val="black"/>
                </a:solidFill>
                <a:ea typeface="Calibri" panose="020F0502020204030204" pitchFamily="34" charset="0"/>
              </a:rPr>
              <a:t>הפחתת פליטות במשק החשמל</a:t>
            </a:r>
          </a:p>
        </p:txBody>
      </p:sp>
      <p:cxnSp>
        <p:nvCxnSpPr>
          <p:cNvPr id="84" name="מחבר ישר 83">
            <a:extLst>
              <a:ext uri="{FF2B5EF4-FFF2-40B4-BE49-F238E27FC236}">
                <a16:creationId xmlns:a16="http://schemas.microsoft.com/office/drawing/2014/main" id="{920EEB4D-93FB-4143-973C-A7E026BDC1CE}"/>
              </a:ext>
            </a:extLst>
          </p:cNvPr>
          <p:cNvCxnSpPr>
            <a:cxnSpLocks/>
          </p:cNvCxnSpPr>
          <p:nvPr/>
        </p:nvCxnSpPr>
        <p:spPr>
          <a:xfrm>
            <a:off x="295741" y="3742039"/>
            <a:ext cx="11600519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24A4419-87AC-4CAE-8A23-9F537D9316AB}"/>
              </a:ext>
            </a:extLst>
          </p:cNvPr>
          <p:cNvSpPr txBox="1">
            <a:spLocks/>
          </p:cNvSpPr>
          <p:nvPr/>
        </p:nvSpPr>
        <p:spPr>
          <a:xfrm>
            <a:off x="197708" y="1794981"/>
            <a:ext cx="11698552" cy="137308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הפחתה של 80% מסך פליטות גזי החממה 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במשק האנרגיה 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(מתבסס על עמידה ביעדים במגזרי התחבורה, התעשייה והמבנים)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30F66DE9-778D-403A-A80E-D429F37E587C}"/>
              </a:ext>
            </a:extLst>
          </p:cNvPr>
          <p:cNvSpPr txBox="1">
            <a:spLocks/>
          </p:cNvSpPr>
          <p:nvPr/>
        </p:nvSpPr>
        <p:spPr>
          <a:xfrm>
            <a:off x="4794191" y="5035204"/>
            <a:ext cx="2917658" cy="4923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הפסקת הייצור בפחם עד לשנת 2025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3ECC41B-E3F4-43D5-A018-8CFA6848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244" y="4739891"/>
            <a:ext cx="780989" cy="785071"/>
          </a:xfrm>
          <a:prstGeom prst="rect">
            <a:avLst/>
          </a:prstGeom>
        </p:spPr>
      </p:pic>
      <p:pic>
        <p:nvPicPr>
          <p:cNvPr id="89" name="תמונה 88">
            <a:extLst>
              <a:ext uri="{FF2B5EF4-FFF2-40B4-BE49-F238E27FC236}">
                <a16:creationId xmlns:a16="http://schemas.microsoft.com/office/drawing/2014/main" id="{FA8593B7-ED91-4E3A-9F8D-D4C4BF52A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75" y="4739892"/>
            <a:ext cx="780989" cy="785071"/>
          </a:xfrm>
          <a:prstGeom prst="rect">
            <a:avLst/>
          </a:prstGeom>
        </p:spPr>
      </p:pic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2CB456CB-BF1C-4653-B030-7C43AEA8FF36}"/>
              </a:ext>
            </a:extLst>
          </p:cNvPr>
          <p:cNvSpPr txBox="1">
            <a:spLocks/>
          </p:cNvSpPr>
          <p:nvPr/>
        </p:nvSpPr>
        <p:spPr>
          <a:xfrm>
            <a:off x="998921" y="3930195"/>
            <a:ext cx="3403934" cy="7182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he-IL" sz="2300" b="1" dirty="0">
                <a:solidFill>
                  <a:prstClr val="black"/>
                </a:solidFill>
                <a:ea typeface="Calibri" panose="020F0502020204030204" pitchFamily="34" charset="0"/>
              </a:rPr>
              <a:t>יעד משנה 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he-IL" sz="2300" b="1" dirty="0">
                <a:solidFill>
                  <a:prstClr val="black"/>
                </a:solidFill>
                <a:ea typeface="Calibri" panose="020F0502020204030204" pitchFamily="34" charset="0"/>
              </a:rPr>
              <a:t>הפחתת הביקוש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A938C2C-E8C1-4501-BD04-0384C9F0378A}"/>
              </a:ext>
            </a:extLst>
          </p:cNvPr>
          <p:cNvSpPr txBox="1">
            <a:spLocks/>
          </p:cNvSpPr>
          <p:nvPr/>
        </p:nvSpPr>
        <p:spPr>
          <a:xfrm>
            <a:off x="1275879" y="5018750"/>
            <a:ext cx="2917658" cy="4923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שיפור שנתי ממוצע של 1.3% בעצימות האנרגיה (טרה וואט שעה/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1C47599E-D5E7-43C1-9453-E6CEDE23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213" y="4723437"/>
            <a:ext cx="780989" cy="785071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55296" y="206986"/>
            <a:ext cx="293272" cy="1736732"/>
            <a:chOff x="55296" y="206986"/>
            <a:chExt cx="293272" cy="1736732"/>
          </a:xfrm>
        </p:grpSpPr>
        <p:sp>
          <p:nvSpPr>
            <p:cNvPr id="24" name="משולש שווה שוקיים 23"/>
            <p:cNvSpPr/>
            <p:nvPr/>
          </p:nvSpPr>
          <p:spPr>
            <a:xfrm rot="5400000">
              <a:off x="14114" y="248168"/>
              <a:ext cx="365125" cy="2827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שולש שווה שוקיים 24"/>
            <p:cNvSpPr/>
            <p:nvPr/>
          </p:nvSpPr>
          <p:spPr>
            <a:xfrm rot="5400000">
              <a:off x="24624" y="700114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משולש שווה שוקיים 25"/>
            <p:cNvSpPr/>
            <p:nvPr/>
          </p:nvSpPr>
          <p:spPr>
            <a:xfrm rot="5400000">
              <a:off x="19364" y="1167829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משולש שווה שוקיים 26"/>
            <p:cNvSpPr/>
            <p:nvPr/>
          </p:nvSpPr>
          <p:spPr>
            <a:xfrm rot="5400000">
              <a:off x="24624" y="1619775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81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6551" y="346948"/>
            <a:ext cx="7433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פליטות ממשק האנרגיה לפי מגזרים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55296" y="206986"/>
            <a:ext cx="293272" cy="1736732"/>
            <a:chOff x="55296" y="206986"/>
            <a:chExt cx="293272" cy="1736732"/>
          </a:xfrm>
        </p:grpSpPr>
        <p:sp>
          <p:nvSpPr>
            <p:cNvPr id="6" name="משולש שווה שוקיים 5"/>
            <p:cNvSpPr/>
            <p:nvPr/>
          </p:nvSpPr>
          <p:spPr>
            <a:xfrm rot="5400000">
              <a:off x="14114" y="248168"/>
              <a:ext cx="365125" cy="2827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שולש שווה שוקיים 6"/>
            <p:cNvSpPr/>
            <p:nvPr/>
          </p:nvSpPr>
          <p:spPr>
            <a:xfrm rot="5400000">
              <a:off x="24624" y="700114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שולש שווה שוקיים 7"/>
            <p:cNvSpPr/>
            <p:nvPr/>
          </p:nvSpPr>
          <p:spPr>
            <a:xfrm rot="5400000">
              <a:off x="19364" y="1167829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שולש שווה שוקיים 8"/>
            <p:cNvSpPr/>
            <p:nvPr/>
          </p:nvSpPr>
          <p:spPr>
            <a:xfrm rot="5400000">
              <a:off x="24624" y="1619775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978867"/>
              </p:ext>
            </p:extLst>
          </p:nvPr>
        </p:nvGraphicFramePr>
        <p:xfrm>
          <a:off x="1443963" y="1054834"/>
          <a:ext cx="9791845" cy="550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391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8326644" y="2540764"/>
            <a:ext cx="2740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מדינה קטנה וצפופה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1638" y="305756"/>
            <a:ext cx="60506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מאפיינים ייחודיים של ישראל</a:t>
            </a:r>
          </a:p>
        </p:txBody>
      </p:sp>
      <p:grpSp>
        <p:nvGrpSpPr>
          <p:cNvPr id="18" name="קבוצה 17"/>
          <p:cNvGrpSpPr/>
          <p:nvPr/>
        </p:nvGrpSpPr>
        <p:grpSpPr>
          <a:xfrm>
            <a:off x="55296" y="206986"/>
            <a:ext cx="293272" cy="1736732"/>
            <a:chOff x="55296" y="206986"/>
            <a:chExt cx="293272" cy="1736732"/>
          </a:xfrm>
        </p:grpSpPr>
        <p:sp>
          <p:nvSpPr>
            <p:cNvPr id="19" name="משולש שווה שוקיים 18"/>
            <p:cNvSpPr/>
            <p:nvPr/>
          </p:nvSpPr>
          <p:spPr>
            <a:xfrm rot="5400000">
              <a:off x="14114" y="248168"/>
              <a:ext cx="365125" cy="2827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משולש שווה שוקיים 19"/>
            <p:cNvSpPr/>
            <p:nvPr/>
          </p:nvSpPr>
          <p:spPr>
            <a:xfrm rot="5400000">
              <a:off x="24624" y="700114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שולש שווה שוקיים 20"/>
            <p:cNvSpPr/>
            <p:nvPr/>
          </p:nvSpPr>
          <p:spPr>
            <a:xfrm rot="5400000">
              <a:off x="19364" y="1167829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שולש שווה שוקיים 21"/>
            <p:cNvSpPr/>
            <p:nvPr/>
          </p:nvSpPr>
          <p:spPr>
            <a:xfrm rot="5400000">
              <a:off x="24624" y="1619775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6A8DCA6-814A-4251-BC01-D6E40871B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62" y="1457336"/>
            <a:ext cx="1025749" cy="102574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4AE6D69-822B-472A-8B4F-540DB5596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27" y="1424372"/>
            <a:ext cx="1091675" cy="109167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9B0F443-D8DC-4446-801B-E2E6783E8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2" y="1449098"/>
            <a:ext cx="1181100" cy="11811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07595A7-CA00-459F-BDCE-58EDC3A32B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7" y="4087299"/>
            <a:ext cx="1018134" cy="1018134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A9302F90-CF4B-433C-BF69-D191A967C9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86" y="3976789"/>
            <a:ext cx="1081774" cy="1081774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0152347A-6805-49D4-A91F-D6E41F29BA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94" y="4070005"/>
            <a:ext cx="1035427" cy="1035427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>
            <a:off x="5019884" y="5064678"/>
            <a:ext cx="2160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חשמל נקי וזול</a:t>
            </a:r>
          </a:p>
        </p:txBody>
      </p:sp>
      <p:sp>
        <p:nvSpPr>
          <p:cNvPr id="26" name="מלבן 25"/>
          <p:cNvSpPr/>
          <p:nvPr/>
        </p:nvSpPr>
        <p:spPr>
          <a:xfrm>
            <a:off x="8509080" y="5097724"/>
            <a:ext cx="2483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נפט מיובא ומזוקק בישראל</a:t>
            </a:r>
          </a:p>
        </p:txBody>
      </p:sp>
      <p:sp>
        <p:nvSpPr>
          <p:cNvPr id="27" name="מלבן 26"/>
          <p:cNvSpPr/>
          <p:nvPr/>
        </p:nvSpPr>
        <p:spPr>
          <a:xfrm>
            <a:off x="4807786" y="2540765"/>
            <a:ext cx="2603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חדשנות וטכנולוגיה</a:t>
            </a:r>
          </a:p>
        </p:txBody>
      </p:sp>
      <p:sp>
        <p:nvSpPr>
          <p:cNvPr id="28" name="מלבן 27"/>
          <p:cNvSpPr/>
          <p:nvPr/>
        </p:nvSpPr>
        <p:spPr>
          <a:xfrm>
            <a:off x="1401318" y="2589008"/>
            <a:ext cx="2603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דלקים</a:t>
            </a: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יקרים</a:t>
            </a:r>
          </a:p>
        </p:txBody>
      </p:sp>
      <p:sp>
        <p:nvSpPr>
          <p:cNvPr id="29" name="מלבן 28"/>
          <p:cNvSpPr/>
          <p:nvPr/>
        </p:nvSpPr>
        <p:spPr>
          <a:xfrm>
            <a:off x="1302599" y="5088956"/>
            <a:ext cx="260355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ייצור חשמל</a:t>
            </a:r>
          </a:p>
          <a:p>
            <a:pPr algn="ctr">
              <a:spcAft>
                <a:spcPts val="600"/>
              </a:spcAft>
              <a:buSzPct val="130000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כחול-לבן</a:t>
            </a:r>
          </a:p>
        </p:txBody>
      </p:sp>
    </p:spTree>
    <p:extLst>
      <p:ext uri="{BB962C8B-B14F-4D97-AF65-F5344CB8AC3E}">
        <p14:creationId xmlns:p14="http://schemas.microsoft.com/office/powerpoint/2010/main" val="223948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21638" y="305756"/>
            <a:ext cx="60506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כבר עשינו?</a:t>
            </a:r>
          </a:p>
        </p:txBody>
      </p:sp>
      <p:grpSp>
        <p:nvGrpSpPr>
          <p:cNvPr id="18" name="קבוצה 17"/>
          <p:cNvGrpSpPr/>
          <p:nvPr/>
        </p:nvGrpSpPr>
        <p:grpSpPr>
          <a:xfrm>
            <a:off x="55296" y="206986"/>
            <a:ext cx="293272" cy="1736732"/>
            <a:chOff x="55296" y="206986"/>
            <a:chExt cx="293272" cy="1736732"/>
          </a:xfrm>
        </p:grpSpPr>
        <p:sp>
          <p:nvSpPr>
            <p:cNvPr id="19" name="משולש שווה שוקיים 18"/>
            <p:cNvSpPr/>
            <p:nvPr/>
          </p:nvSpPr>
          <p:spPr>
            <a:xfrm rot="5400000">
              <a:off x="14114" y="248168"/>
              <a:ext cx="365125" cy="2827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משולש שווה שוקיים 19"/>
            <p:cNvSpPr/>
            <p:nvPr/>
          </p:nvSpPr>
          <p:spPr>
            <a:xfrm rot="5400000">
              <a:off x="24624" y="700114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שולש שווה שוקיים 20"/>
            <p:cNvSpPr/>
            <p:nvPr/>
          </p:nvSpPr>
          <p:spPr>
            <a:xfrm rot="5400000">
              <a:off x="19364" y="1167829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שולש שווה שוקיים 21"/>
            <p:cNvSpPr/>
            <p:nvPr/>
          </p:nvSpPr>
          <p:spPr>
            <a:xfrm rot="5400000">
              <a:off x="24624" y="1619775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r="9970" b="16079"/>
          <a:stretch/>
        </p:blipFill>
        <p:spPr>
          <a:xfrm>
            <a:off x="494270" y="755836"/>
            <a:ext cx="3041869" cy="201063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04" y="5207289"/>
            <a:ext cx="2319797" cy="15465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171" y="2078549"/>
            <a:ext cx="2970053" cy="222754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91" y="5159663"/>
            <a:ext cx="1325639" cy="1325639"/>
          </a:xfrm>
          <a:prstGeom prst="rect">
            <a:avLst/>
          </a:prstGeom>
        </p:spPr>
      </p:pic>
      <p:pic>
        <p:nvPicPr>
          <p:cNvPr id="1026" name="Picture 2" descr="סמל המדינה | לקסיקון לתרבות ישראל | תרבות.i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b="5171"/>
          <a:stretch/>
        </p:blipFill>
        <p:spPr bwMode="auto">
          <a:xfrm>
            <a:off x="9395929" y="521108"/>
            <a:ext cx="1168134" cy="14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32" y="4440920"/>
            <a:ext cx="2922811" cy="164476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15742" r="7080" b="10149"/>
          <a:stretch/>
        </p:blipFill>
        <p:spPr>
          <a:xfrm>
            <a:off x="137714" y="3161122"/>
            <a:ext cx="3302906" cy="156874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51" y="996348"/>
            <a:ext cx="2949147" cy="29491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7" y="1159152"/>
            <a:ext cx="1772680" cy="236357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0" b="13873"/>
          <a:stretch/>
        </p:blipFill>
        <p:spPr>
          <a:xfrm>
            <a:off x="4622494" y="3590646"/>
            <a:ext cx="3891791" cy="14534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71" y="4823028"/>
            <a:ext cx="2932933" cy="1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2927" t="1495" r="4156" b="2787"/>
          <a:stretch/>
        </p:blipFill>
        <p:spPr>
          <a:xfrm rot="21251195">
            <a:off x="2970188" y="9679"/>
            <a:ext cx="1060181" cy="1530996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275204" y="5869410"/>
            <a:ext cx="2866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העברת מערך האוטובוסים העירוניים לחשמל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0764" y="135789"/>
            <a:ext cx="60506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צעדי מדיניות מרכזיים</a:t>
            </a:r>
          </a:p>
        </p:txBody>
      </p:sp>
      <p:sp>
        <p:nvSpPr>
          <p:cNvPr id="13" name="מלבן 12"/>
          <p:cNvSpPr/>
          <p:nvPr/>
        </p:nvSpPr>
        <p:spPr>
          <a:xfrm>
            <a:off x="8999224" y="2418546"/>
            <a:ext cx="2740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הערכות תשתיות רשת</a:t>
            </a:r>
          </a:p>
        </p:txBody>
      </p:sp>
      <p:sp>
        <p:nvSpPr>
          <p:cNvPr id="3" name="מלבן 2"/>
          <p:cNvSpPr/>
          <p:nvPr/>
        </p:nvSpPr>
        <p:spPr>
          <a:xfrm>
            <a:off x="6410721" y="2418546"/>
            <a:ext cx="2318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עמדות טעינה בפריסה רחבה ומגוונת</a:t>
            </a:r>
          </a:p>
        </p:txBody>
      </p:sp>
      <p:sp>
        <p:nvSpPr>
          <p:cNvPr id="4" name="מלבן 3"/>
          <p:cNvSpPr/>
          <p:nvPr/>
        </p:nvSpPr>
        <p:spPr>
          <a:xfrm>
            <a:off x="3275204" y="2402070"/>
            <a:ext cx="2756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התאמה לרגולציה האירופית להפחתת כניסת רכבים מזהמים</a:t>
            </a:r>
          </a:p>
        </p:txBody>
      </p:sp>
      <p:sp>
        <p:nvSpPr>
          <p:cNvPr id="5" name="מלבן 4"/>
          <p:cNvSpPr/>
          <p:nvPr/>
        </p:nvSpPr>
        <p:spPr>
          <a:xfrm>
            <a:off x="733729" y="2365078"/>
            <a:ext cx="219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תמריצים למעבר לרכב חשמלי</a:t>
            </a:r>
          </a:p>
        </p:txBody>
      </p:sp>
      <p:sp>
        <p:nvSpPr>
          <p:cNvPr id="6" name="מלבן 5"/>
          <p:cNvSpPr/>
          <p:nvPr/>
        </p:nvSpPr>
        <p:spPr>
          <a:xfrm>
            <a:off x="9342124" y="4046518"/>
            <a:ext cx="205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הקלות במיסוי (רכישה, מכס, אגרת רישוי)</a:t>
            </a:r>
          </a:p>
        </p:txBody>
      </p:sp>
      <p:sp>
        <p:nvSpPr>
          <p:cNvPr id="7" name="מלבן 6"/>
          <p:cNvSpPr/>
          <p:nvPr/>
        </p:nvSpPr>
        <p:spPr>
          <a:xfrm>
            <a:off x="6410721" y="4046518"/>
            <a:ext cx="2395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רגולציה תומכת – בפרט בבתים משותפים</a:t>
            </a:r>
          </a:p>
        </p:txBody>
      </p:sp>
      <p:sp>
        <p:nvSpPr>
          <p:cNvPr id="8" name="מלבן 7"/>
          <p:cNvSpPr/>
          <p:nvPr/>
        </p:nvSpPr>
        <p:spPr>
          <a:xfrm>
            <a:off x="3425076" y="4046518"/>
            <a:ext cx="2491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מעבר תחבורה כבדה למימן וגז טבעי</a:t>
            </a:r>
          </a:p>
        </p:txBody>
      </p:sp>
      <p:sp>
        <p:nvSpPr>
          <p:cNvPr id="9" name="מלבן 8"/>
          <p:cNvSpPr/>
          <p:nvPr/>
        </p:nvSpPr>
        <p:spPr>
          <a:xfrm>
            <a:off x="338058" y="4047357"/>
            <a:ext cx="2836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יעד של 100% מכירות רכבי אפס פליטות פרטיים בשנת 2030</a:t>
            </a:r>
          </a:p>
        </p:txBody>
      </p:sp>
      <p:sp>
        <p:nvSpPr>
          <p:cNvPr id="10" name="מלבן 9"/>
          <p:cNvSpPr/>
          <p:nvPr/>
        </p:nvSpPr>
        <p:spPr>
          <a:xfrm>
            <a:off x="811843" y="5869409"/>
            <a:ext cx="1871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חניות ייעודיות לרכבים חשמליים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9986749" y="5951489"/>
            <a:ext cx="862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הסברה</a:t>
            </a:r>
          </a:p>
        </p:txBody>
      </p:sp>
      <p:sp>
        <p:nvSpPr>
          <p:cNvPr id="14" name="מלבן 13"/>
          <p:cNvSpPr/>
          <p:nvPr/>
        </p:nvSpPr>
        <p:spPr>
          <a:xfrm>
            <a:off x="6311651" y="5919624"/>
            <a:ext cx="25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30000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מעבר רכבי הממשלה להנעות חלופיות 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75" y="1693921"/>
            <a:ext cx="724625" cy="72462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18" y="1603306"/>
            <a:ext cx="815240" cy="81524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19" y="1496213"/>
            <a:ext cx="922333" cy="92233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03" y="1355132"/>
            <a:ext cx="1045900" cy="10459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60" y="3242808"/>
            <a:ext cx="837977" cy="837977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00" y="3173412"/>
            <a:ext cx="826125" cy="82612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85" y="3150912"/>
            <a:ext cx="871124" cy="8711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10" y="3237871"/>
            <a:ext cx="813770" cy="8137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71" y="5009183"/>
            <a:ext cx="889125" cy="88912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43" y="4981178"/>
            <a:ext cx="901482" cy="90148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79" y="5071891"/>
            <a:ext cx="946943" cy="946943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60" y="5071891"/>
            <a:ext cx="935316" cy="935316"/>
          </a:xfrm>
          <a:prstGeom prst="rect">
            <a:avLst/>
          </a:prstGeom>
        </p:spPr>
      </p:pic>
      <p:grpSp>
        <p:nvGrpSpPr>
          <p:cNvPr id="33" name="קבוצה 32"/>
          <p:cNvGrpSpPr/>
          <p:nvPr/>
        </p:nvGrpSpPr>
        <p:grpSpPr>
          <a:xfrm>
            <a:off x="55296" y="206986"/>
            <a:ext cx="293272" cy="1736732"/>
            <a:chOff x="55296" y="206986"/>
            <a:chExt cx="293272" cy="1736732"/>
          </a:xfrm>
        </p:grpSpPr>
        <p:sp>
          <p:nvSpPr>
            <p:cNvPr id="34" name="משולש שווה שוקיים 33"/>
            <p:cNvSpPr/>
            <p:nvPr/>
          </p:nvSpPr>
          <p:spPr>
            <a:xfrm rot="5400000">
              <a:off x="14114" y="248168"/>
              <a:ext cx="365125" cy="2827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משולש שווה שוקיים 34"/>
            <p:cNvSpPr/>
            <p:nvPr/>
          </p:nvSpPr>
          <p:spPr>
            <a:xfrm rot="5400000">
              <a:off x="24624" y="700114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משולש שווה שוקיים 35"/>
            <p:cNvSpPr/>
            <p:nvPr/>
          </p:nvSpPr>
          <p:spPr>
            <a:xfrm rot="5400000">
              <a:off x="19364" y="1167829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משולש שווה שוקיים 36"/>
            <p:cNvSpPr/>
            <p:nvPr/>
          </p:nvSpPr>
          <p:spPr>
            <a:xfrm rot="5400000">
              <a:off x="24624" y="1619775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0971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58" y="215224"/>
            <a:ext cx="9790155" cy="611996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4" name="קבוצה 3"/>
          <p:cNvGrpSpPr/>
          <p:nvPr/>
        </p:nvGrpSpPr>
        <p:grpSpPr>
          <a:xfrm>
            <a:off x="55296" y="206986"/>
            <a:ext cx="293272" cy="1736732"/>
            <a:chOff x="55296" y="206986"/>
            <a:chExt cx="293272" cy="1736732"/>
          </a:xfrm>
        </p:grpSpPr>
        <p:sp>
          <p:nvSpPr>
            <p:cNvPr id="5" name="משולש שווה שוקיים 4"/>
            <p:cNvSpPr/>
            <p:nvPr/>
          </p:nvSpPr>
          <p:spPr>
            <a:xfrm rot="5400000">
              <a:off x="14114" y="248168"/>
              <a:ext cx="365125" cy="2827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שולש שווה שוקיים 5"/>
            <p:cNvSpPr/>
            <p:nvPr/>
          </p:nvSpPr>
          <p:spPr>
            <a:xfrm rot="5400000">
              <a:off x="24624" y="700114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שולש שווה שוקיים 6"/>
            <p:cNvSpPr/>
            <p:nvPr/>
          </p:nvSpPr>
          <p:spPr>
            <a:xfrm rot="5400000">
              <a:off x="19364" y="1167829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שולש שווה שוקיים 7"/>
            <p:cNvSpPr/>
            <p:nvPr/>
          </p:nvSpPr>
          <p:spPr>
            <a:xfrm rot="5400000">
              <a:off x="24624" y="1619775"/>
              <a:ext cx="365125" cy="28276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מלבן 8"/>
          <p:cNvSpPr/>
          <p:nvPr/>
        </p:nvSpPr>
        <p:spPr>
          <a:xfrm>
            <a:off x="4025782" y="620280"/>
            <a:ext cx="41569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000" b="1" dirty="0">
                <a:ln w="3175">
                  <a:solidFill>
                    <a:schemeClr val="accent1"/>
                  </a:solidFill>
                </a:ln>
                <a:solidFill>
                  <a:srgbClr val="3366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תודה רבה!</a:t>
            </a:r>
          </a:p>
        </p:txBody>
      </p:sp>
    </p:spTree>
    <p:extLst>
      <p:ext uri="{BB962C8B-B14F-4D97-AF65-F5344CB8AC3E}">
        <p14:creationId xmlns:p14="http://schemas.microsoft.com/office/powerpoint/2010/main" val="40416017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ערכת נושא2" id="{E4E47BF3-FC45-4728-A825-51DDFE8696F7}" vid="{FF192F83-5913-4AF4-A436-B8B9E9FA221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ערכת נושא2</Template>
  <TotalTime>866</TotalTime>
  <Words>210</Words>
  <Application>Microsoft Office PowerPoint</Application>
  <PresentationFormat>מסך רחב</PresentationFormat>
  <Paragraphs>48</Paragraphs>
  <Slides>7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נושא2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טל אבישי</dc:creator>
  <cp:lastModifiedBy>shai yadgar</cp:lastModifiedBy>
  <cp:revision>88</cp:revision>
  <cp:lastPrinted>2021-06-06T09:16:15Z</cp:lastPrinted>
  <dcterms:created xsi:type="dcterms:W3CDTF">2021-06-03T07:05:34Z</dcterms:created>
  <dcterms:modified xsi:type="dcterms:W3CDTF">2021-06-07T16:19:42Z</dcterms:modified>
</cp:coreProperties>
</file>