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63" r:id="rId2"/>
    <p:sldMasterId id="2147483672" r:id="rId3"/>
  </p:sldMasterIdLst>
  <p:notesMasterIdLst>
    <p:notesMasterId r:id="rId13"/>
  </p:notesMasterIdLst>
  <p:sldIdLst>
    <p:sldId id="257" r:id="rId4"/>
    <p:sldId id="258" r:id="rId5"/>
    <p:sldId id="259" r:id="rId6"/>
    <p:sldId id="262" r:id="rId7"/>
    <p:sldId id="261" r:id="rId8"/>
    <p:sldId id="269" r:id="rId9"/>
    <p:sldId id="260" r:id="rId10"/>
    <p:sldId id="270" r:id="rId11"/>
    <p:sldId id="272" r:id="rId1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A95C86-18C3-4A8B-AF39-CB926A7B65F7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719945E8-45E8-4D12-8156-449103630391}">
      <dgm:prSet phldrT="[טקסט]"/>
      <dgm:spPr/>
      <dgm:t>
        <a:bodyPr/>
        <a:lstStyle/>
        <a:p>
          <a:pPr rtl="1"/>
          <a:r>
            <a:rPr lang="he-IL" dirty="0" smtClean="0"/>
            <a:t>מרכז ידע ותעשייה</a:t>
          </a:r>
          <a:endParaRPr lang="he-IL" dirty="0"/>
        </a:p>
      </dgm:t>
    </dgm:pt>
    <dgm:pt modelId="{2E96C07F-FA21-47F9-A050-9878B31BC8BA}" type="parTrans" cxnId="{A4E471D9-3427-437F-812E-E38569B65E63}">
      <dgm:prSet/>
      <dgm:spPr/>
      <dgm:t>
        <a:bodyPr/>
        <a:lstStyle/>
        <a:p>
          <a:pPr rtl="1"/>
          <a:endParaRPr lang="he-IL"/>
        </a:p>
      </dgm:t>
    </dgm:pt>
    <dgm:pt modelId="{100BD759-F54E-4CFF-9643-A6898BA00B6A}" type="sibTrans" cxnId="{A4E471D9-3427-437F-812E-E38569B65E63}">
      <dgm:prSet/>
      <dgm:spPr>
        <a:solidFill>
          <a:schemeClr val="bg1"/>
        </a:solidFill>
      </dgm:spPr>
      <dgm:t>
        <a:bodyPr/>
        <a:lstStyle/>
        <a:p>
          <a:pPr rtl="1"/>
          <a:endParaRPr lang="he-IL"/>
        </a:p>
      </dgm:t>
    </dgm:pt>
    <dgm:pt modelId="{B7CAAA58-9893-4591-8162-1025DFCD6C89}">
      <dgm:prSet phldrT="[טקסט]"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he-IL" sz="2000" dirty="0" smtClean="0"/>
            <a:t>1. הפיכת ישראל למרכז ידע מחקרי ותעשייתי מוטה טכנולוגיה בתחום התחבורה החכמה</a:t>
          </a:r>
          <a:endParaRPr lang="he-IL" sz="2000" dirty="0"/>
        </a:p>
      </dgm:t>
    </dgm:pt>
    <dgm:pt modelId="{41B014BF-48F0-4E59-BF01-FA2B3AF8B20F}" type="parTrans" cxnId="{4DDCE21B-9835-4FEB-A790-19FB96A43F5F}">
      <dgm:prSet/>
      <dgm:spPr/>
      <dgm:t>
        <a:bodyPr/>
        <a:lstStyle/>
        <a:p>
          <a:pPr rtl="1"/>
          <a:endParaRPr lang="he-IL"/>
        </a:p>
      </dgm:t>
    </dgm:pt>
    <dgm:pt modelId="{BA094F16-01EA-4557-803D-D61E413905A5}" type="sibTrans" cxnId="{4DDCE21B-9835-4FEB-A790-19FB96A43F5F}">
      <dgm:prSet/>
      <dgm:spPr/>
      <dgm:t>
        <a:bodyPr/>
        <a:lstStyle/>
        <a:p>
          <a:pPr rtl="1"/>
          <a:endParaRPr lang="he-IL"/>
        </a:p>
      </dgm:t>
    </dgm:pt>
    <dgm:pt modelId="{F7E1484D-622C-4D79-A380-D489938C0BF4}">
      <dgm:prSet phldrT="[טקסט]"/>
      <dgm:spPr/>
      <dgm:t>
        <a:bodyPr/>
        <a:lstStyle/>
        <a:p>
          <a:pPr rtl="1"/>
          <a:r>
            <a:rPr lang="he-IL" dirty="0" smtClean="0"/>
            <a:t>הטמעה בשוק המקומי</a:t>
          </a:r>
          <a:endParaRPr lang="he-IL" dirty="0"/>
        </a:p>
      </dgm:t>
    </dgm:pt>
    <dgm:pt modelId="{9DA53DAC-48B1-4CDF-9C10-31F17D7934D5}" type="parTrans" cxnId="{67F8D9D4-D811-4431-A775-5C430DA54E44}">
      <dgm:prSet/>
      <dgm:spPr/>
      <dgm:t>
        <a:bodyPr/>
        <a:lstStyle/>
        <a:p>
          <a:pPr rtl="1"/>
          <a:endParaRPr lang="he-IL"/>
        </a:p>
      </dgm:t>
    </dgm:pt>
    <dgm:pt modelId="{7AF7B4FA-BA8E-4406-8C1E-D156C19A917F}" type="sibTrans" cxnId="{67F8D9D4-D811-4431-A775-5C430DA54E44}">
      <dgm:prSet/>
      <dgm:spPr>
        <a:solidFill>
          <a:schemeClr val="bg1"/>
        </a:solidFill>
      </dgm:spPr>
      <dgm:t>
        <a:bodyPr/>
        <a:lstStyle/>
        <a:p>
          <a:pPr rtl="1"/>
          <a:endParaRPr lang="he-IL"/>
        </a:p>
      </dgm:t>
    </dgm:pt>
    <dgm:pt modelId="{05124B40-DADA-4968-AD1C-9AA7DE3E2CB9}">
      <dgm:prSet phldrT="[טקסט]"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he-IL" sz="2000" dirty="0" smtClean="0"/>
            <a:t>2. הובלת פתרונות להטמעה בשוק המקומי</a:t>
          </a:r>
          <a:endParaRPr lang="he-IL" sz="2000" dirty="0"/>
        </a:p>
      </dgm:t>
    </dgm:pt>
    <dgm:pt modelId="{FFACFD3D-6D9C-44A5-AA2C-1AFC51F628E0}" type="parTrans" cxnId="{31065ED7-FA79-4B37-80AC-0BC8D707D5DD}">
      <dgm:prSet/>
      <dgm:spPr/>
      <dgm:t>
        <a:bodyPr/>
        <a:lstStyle/>
        <a:p>
          <a:pPr rtl="1"/>
          <a:endParaRPr lang="he-IL"/>
        </a:p>
      </dgm:t>
    </dgm:pt>
    <dgm:pt modelId="{2B19C907-5949-4BF4-803A-F7253E657B02}" type="sibTrans" cxnId="{31065ED7-FA79-4B37-80AC-0BC8D707D5DD}">
      <dgm:prSet/>
      <dgm:spPr/>
      <dgm:t>
        <a:bodyPr/>
        <a:lstStyle/>
        <a:p>
          <a:pPr rtl="1"/>
          <a:endParaRPr lang="he-IL"/>
        </a:p>
      </dgm:t>
    </dgm:pt>
    <dgm:pt modelId="{941353D1-0CD5-4352-87D5-BBFE32E61D8B}">
      <dgm:prSet phldrT="[טקסט]"/>
      <dgm:spPr/>
      <dgm:t>
        <a:bodyPr/>
        <a:lstStyle/>
        <a:p>
          <a:pPr rtl="1"/>
          <a:r>
            <a:rPr lang="he-IL" dirty="0" smtClean="0"/>
            <a:t>הפצת חזון ויצירת שת"פ</a:t>
          </a:r>
          <a:endParaRPr lang="he-IL" dirty="0"/>
        </a:p>
      </dgm:t>
    </dgm:pt>
    <dgm:pt modelId="{EC7ABF46-3BBB-4205-A2EE-0B3A32E31350}" type="parTrans" cxnId="{101F3206-CA52-47A6-B68E-1EB0EC13151F}">
      <dgm:prSet/>
      <dgm:spPr/>
      <dgm:t>
        <a:bodyPr/>
        <a:lstStyle/>
        <a:p>
          <a:pPr rtl="1"/>
          <a:endParaRPr lang="he-IL"/>
        </a:p>
      </dgm:t>
    </dgm:pt>
    <dgm:pt modelId="{0C7ECB41-C5E3-4768-80A2-A19AC8C5A516}" type="sibTrans" cxnId="{101F3206-CA52-47A6-B68E-1EB0EC13151F}">
      <dgm:prSet/>
      <dgm:spPr>
        <a:solidFill>
          <a:schemeClr val="bg1"/>
        </a:solidFill>
      </dgm:spPr>
      <dgm:t>
        <a:bodyPr/>
        <a:lstStyle/>
        <a:p>
          <a:pPr rtl="1"/>
          <a:endParaRPr lang="he-IL"/>
        </a:p>
      </dgm:t>
    </dgm:pt>
    <dgm:pt modelId="{C0A0B955-DB0E-4EC0-BC32-FECB2EC7B61B}">
      <dgm:prSet phldrT="[טקסט]" custT="1"/>
      <dgm:spPr/>
      <dgm:t>
        <a:bodyPr/>
        <a:lstStyle/>
        <a:p>
          <a:pPr algn="just" rtl="1">
            <a:lnSpc>
              <a:spcPct val="150000"/>
            </a:lnSpc>
          </a:pPr>
          <a:r>
            <a:rPr lang="he-IL" sz="2000" dirty="0" smtClean="0"/>
            <a:t>3. הפצת החזון והידע בעולם. שיתופי פעולה לצורך האצת קצב ההתקדמות העולמי בתחום התחבורה חכמה</a:t>
          </a:r>
          <a:endParaRPr lang="he-IL" sz="2000" dirty="0"/>
        </a:p>
      </dgm:t>
    </dgm:pt>
    <dgm:pt modelId="{8EA6C7D0-74D4-4683-8328-9D1A73A0BD02}" type="parTrans" cxnId="{F0C2EE9D-C3E4-491D-AEAA-EBE8BA5E5A9C}">
      <dgm:prSet/>
      <dgm:spPr/>
      <dgm:t>
        <a:bodyPr/>
        <a:lstStyle/>
        <a:p>
          <a:pPr rtl="1"/>
          <a:endParaRPr lang="he-IL"/>
        </a:p>
      </dgm:t>
    </dgm:pt>
    <dgm:pt modelId="{B78E88DC-EBC6-4666-B919-489A91ECF4D9}" type="sibTrans" cxnId="{F0C2EE9D-C3E4-491D-AEAA-EBE8BA5E5A9C}">
      <dgm:prSet/>
      <dgm:spPr/>
      <dgm:t>
        <a:bodyPr/>
        <a:lstStyle/>
        <a:p>
          <a:pPr rtl="1"/>
          <a:endParaRPr lang="he-IL"/>
        </a:p>
      </dgm:t>
    </dgm:pt>
    <dgm:pt modelId="{857060DB-FA87-478C-94D0-79415CFC1E79}" type="pres">
      <dgm:prSet presAssocID="{40A95C86-18C3-4A8B-AF39-CB926A7B65F7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he-IL"/>
        </a:p>
      </dgm:t>
    </dgm:pt>
    <dgm:pt modelId="{BD207D1A-2FC3-4CB8-B7CA-AF08D0F5B691}" type="pres">
      <dgm:prSet presAssocID="{719945E8-45E8-4D12-8156-449103630391}" presName="composite" presStyleCnt="0"/>
      <dgm:spPr/>
    </dgm:pt>
    <dgm:pt modelId="{9DB0895F-78D2-4A8E-BF94-54B7E22D4696}" type="pres">
      <dgm:prSet presAssocID="{719945E8-45E8-4D12-8156-449103630391}" presName="Parent1" presStyleLbl="node1" presStyleIdx="0" presStyleCnt="6" custLinFactX="100000" custLinFactNeighborX="166887" custLinFactNeighborY="-1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2345263-2C21-425F-B52B-247987F16072}" type="pres">
      <dgm:prSet presAssocID="{719945E8-45E8-4D12-8156-449103630391}" presName="Childtext1" presStyleLbl="revTx" presStyleIdx="0" presStyleCnt="3" custScaleX="299577" custScaleY="103076" custLinFactX="-6603" custLinFactNeighborX="-100000" custLinFactNeighborY="-51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900A1C0-53BE-4625-BEF8-2928CB02257A}" type="pres">
      <dgm:prSet presAssocID="{719945E8-45E8-4D12-8156-449103630391}" presName="BalanceSpacing" presStyleCnt="0"/>
      <dgm:spPr/>
    </dgm:pt>
    <dgm:pt modelId="{708930F5-ECD0-4657-9A7B-984737D5E0E9}" type="pres">
      <dgm:prSet presAssocID="{719945E8-45E8-4D12-8156-449103630391}" presName="BalanceSpacing1" presStyleCnt="0"/>
      <dgm:spPr/>
    </dgm:pt>
    <dgm:pt modelId="{C5C8DB1C-9138-4B02-BD6D-7223125C46A1}" type="pres">
      <dgm:prSet presAssocID="{100BD759-F54E-4CFF-9643-A6898BA00B6A}" presName="Accent1Text" presStyleLbl="node1" presStyleIdx="1" presStyleCnt="6" custFlipVert="1" custFlipHor="1" custScaleX="27930" custScaleY="44351" custLinFactX="200000" custLinFactNeighborX="225244" custLinFactNeighborY="78828"/>
      <dgm:spPr/>
      <dgm:t>
        <a:bodyPr/>
        <a:lstStyle/>
        <a:p>
          <a:pPr rtl="1"/>
          <a:endParaRPr lang="he-IL"/>
        </a:p>
      </dgm:t>
    </dgm:pt>
    <dgm:pt modelId="{31228A2C-7650-4C32-AAB1-A5754D24FF65}" type="pres">
      <dgm:prSet presAssocID="{100BD759-F54E-4CFF-9643-A6898BA00B6A}" presName="spaceBetweenRectangles" presStyleCnt="0"/>
      <dgm:spPr/>
    </dgm:pt>
    <dgm:pt modelId="{953B8143-E1E7-45F8-BA63-CD69EB917A3C}" type="pres">
      <dgm:prSet presAssocID="{F7E1484D-622C-4D79-A380-D489938C0BF4}" presName="composite" presStyleCnt="0"/>
      <dgm:spPr/>
    </dgm:pt>
    <dgm:pt modelId="{F99E0D45-570C-45C6-A755-144244B1A52B}" type="pres">
      <dgm:prSet presAssocID="{F7E1484D-622C-4D79-A380-D489938C0BF4}" presName="Parent1" presStyleLbl="node1" presStyleIdx="2" presStyleCnt="6" custLinFactX="35872" custLinFactNeighborX="100000" custLinFactNeighborY="-3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314732C-D00A-408F-9051-3095272C7926}" type="pres">
      <dgm:prSet presAssocID="{F7E1484D-622C-4D79-A380-D489938C0BF4}" presName="Childtext1" presStyleLbl="revTx" presStyleIdx="1" presStyleCnt="3" custScaleX="258564" custScaleY="64846" custLinFactNeighborX="13655" custLinFactNeighborY="-7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AF5C6E4-EE83-4359-ABA0-66C5A681EB2E}" type="pres">
      <dgm:prSet presAssocID="{F7E1484D-622C-4D79-A380-D489938C0BF4}" presName="BalanceSpacing" presStyleCnt="0"/>
      <dgm:spPr/>
    </dgm:pt>
    <dgm:pt modelId="{96D1851E-A685-4DB7-8FA2-79D90E806469}" type="pres">
      <dgm:prSet presAssocID="{F7E1484D-622C-4D79-A380-D489938C0BF4}" presName="BalanceSpacing1" presStyleCnt="0"/>
      <dgm:spPr/>
    </dgm:pt>
    <dgm:pt modelId="{EDE3ADA9-979F-4C50-B0E5-8FBA2EA0B641}" type="pres">
      <dgm:prSet presAssocID="{7AF7B4FA-BA8E-4406-8C1E-D156C19A917F}" presName="Accent1Text" presStyleLbl="node1" presStyleIdx="3" presStyleCnt="6" custFlipVert="1" custFlipHor="0" custScaleX="15193" custScaleY="30638" custLinFactX="74849" custLinFactNeighborX="100000" custLinFactNeighborY="-9274"/>
      <dgm:spPr/>
      <dgm:t>
        <a:bodyPr/>
        <a:lstStyle/>
        <a:p>
          <a:pPr rtl="1"/>
          <a:endParaRPr lang="he-IL"/>
        </a:p>
      </dgm:t>
    </dgm:pt>
    <dgm:pt modelId="{B3537D53-F8E5-45EA-9056-68F4CAEA732E}" type="pres">
      <dgm:prSet presAssocID="{7AF7B4FA-BA8E-4406-8C1E-D156C19A917F}" presName="spaceBetweenRectangles" presStyleCnt="0"/>
      <dgm:spPr/>
    </dgm:pt>
    <dgm:pt modelId="{C0AD5664-40C8-4168-968F-85827B740B3D}" type="pres">
      <dgm:prSet presAssocID="{941353D1-0CD5-4352-87D5-BBFE32E61D8B}" presName="composite" presStyleCnt="0"/>
      <dgm:spPr/>
    </dgm:pt>
    <dgm:pt modelId="{7899B82D-2DBD-4D5A-9CC0-3BCD23577B28}" type="pres">
      <dgm:prSet presAssocID="{941353D1-0CD5-4352-87D5-BBFE32E61D8B}" presName="Parent1" presStyleLbl="node1" presStyleIdx="4" presStyleCnt="6" custLinFactX="100000" custLinFactNeighborX="167691" custLinFactNeighborY="-6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4A7C572-02E9-49A8-BE24-4E827E245D8A}" type="pres">
      <dgm:prSet presAssocID="{941353D1-0CD5-4352-87D5-BBFE32E61D8B}" presName="Childtext1" presStyleLbl="revTx" presStyleIdx="2" presStyleCnt="3" custScaleX="317228" custScaleY="91770" custLinFactX="-4050" custLinFactNeighborX="-100000" custLinFactNeighborY="-49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0B45763-DB25-421B-B948-52501CEF6EB2}" type="pres">
      <dgm:prSet presAssocID="{941353D1-0CD5-4352-87D5-BBFE32E61D8B}" presName="BalanceSpacing" presStyleCnt="0"/>
      <dgm:spPr/>
    </dgm:pt>
    <dgm:pt modelId="{8097DEDE-3282-4025-8B3E-23813D147D71}" type="pres">
      <dgm:prSet presAssocID="{941353D1-0CD5-4352-87D5-BBFE32E61D8B}" presName="BalanceSpacing1" presStyleCnt="0"/>
      <dgm:spPr/>
    </dgm:pt>
    <dgm:pt modelId="{AB4D732F-F3EE-43E5-88EB-5D760C41319B}" type="pres">
      <dgm:prSet presAssocID="{0C7ECB41-C5E3-4768-80A2-A19AC8C5A516}" presName="Accent1Text" presStyleLbl="node1" presStyleIdx="5" presStyleCnt="6" custFlipVert="0" custFlipHor="0" custScaleX="24244" custScaleY="29622" custLinFactX="200000" custLinFactNeighborX="253038" custLinFactNeighborY="-72282"/>
      <dgm:spPr/>
      <dgm:t>
        <a:bodyPr/>
        <a:lstStyle/>
        <a:p>
          <a:pPr rtl="1"/>
          <a:endParaRPr lang="he-IL"/>
        </a:p>
      </dgm:t>
    </dgm:pt>
  </dgm:ptLst>
  <dgm:cxnLst>
    <dgm:cxn modelId="{31065ED7-FA79-4B37-80AC-0BC8D707D5DD}" srcId="{F7E1484D-622C-4D79-A380-D489938C0BF4}" destId="{05124B40-DADA-4968-AD1C-9AA7DE3E2CB9}" srcOrd="0" destOrd="0" parTransId="{FFACFD3D-6D9C-44A5-AA2C-1AFC51F628E0}" sibTransId="{2B19C907-5949-4BF4-803A-F7253E657B02}"/>
    <dgm:cxn modelId="{8FDB63AC-0E15-42F6-8EB8-227A0A3D4F5C}" type="presOf" srcId="{40A95C86-18C3-4A8B-AF39-CB926A7B65F7}" destId="{857060DB-FA87-478C-94D0-79415CFC1E79}" srcOrd="0" destOrd="0" presId="urn:microsoft.com/office/officeart/2008/layout/AlternatingHexagons"/>
    <dgm:cxn modelId="{F6F91016-8B25-4BA2-AF15-50706D455EE1}" type="presOf" srcId="{05124B40-DADA-4968-AD1C-9AA7DE3E2CB9}" destId="{6314732C-D00A-408F-9051-3095272C7926}" srcOrd="0" destOrd="0" presId="urn:microsoft.com/office/officeart/2008/layout/AlternatingHexagons"/>
    <dgm:cxn modelId="{3B13A605-30C5-4F74-ABDF-EFB9F6A6E350}" type="presOf" srcId="{0C7ECB41-C5E3-4768-80A2-A19AC8C5A516}" destId="{AB4D732F-F3EE-43E5-88EB-5D760C41319B}" srcOrd="0" destOrd="0" presId="urn:microsoft.com/office/officeart/2008/layout/AlternatingHexagons"/>
    <dgm:cxn modelId="{557E03BF-0770-4A4B-B5A4-D7D198C296E7}" type="presOf" srcId="{B7CAAA58-9893-4591-8162-1025DFCD6C89}" destId="{A2345263-2C21-425F-B52B-247987F16072}" srcOrd="0" destOrd="0" presId="urn:microsoft.com/office/officeart/2008/layout/AlternatingHexagons"/>
    <dgm:cxn modelId="{8806A16A-8C9C-4618-B7AC-DFCD4BBAFB05}" type="presOf" srcId="{941353D1-0CD5-4352-87D5-BBFE32E61D8B}" destId="{7899B82D-2DBD-4D5A-9CC0-3BCD23577B28}" srcOrd="0" destOrd="0" presId="urn:microsoft.com/office/officeart/2008/layout/AlternatingHexagons"/>
    <dgm:cxn modelId="{4DDCE21B-9835-4FEB-A790-19FB96A43F5F}" srcId="{719945E8-45E8-4D12-8156-449103630391}" destId="{B7CAAA58-9893-4591-8162-1025DFCD6C89}" srcOrd="0" destOrd="0" parTransId="{41B014BF-48F0-4E59-BF01-FA2B3AF8B20F}" sibTransId="{BA094F16-01EA-4557-803D-D61E413905A5}"/>
    <dgm:cxn modelId="{BF3AF9DA-D25D-418A-98C8-1369FD8345C4}" type="presOf" srcId="{C0A0B955-DB0E-4EC0-BC32-FECB2EC7B61B}" destId="{24A7C572-02E9-49A8-BE24-4E827E245D8A}" srcOrd="0" destOrd="0" presId="urn:microsoft.com/office/officeart/2008/layout/AlternatingHexagons"/>
    <dgm:cxn modelId="{379DB28F-56B6-4324-883D-3F8C73112C6E}" type="presOf" srcId="{F7E1484D-622C-4D79-A380-D489938C0BF4}" destId="{F99E0D45-570C-45C6-A755-144244B1A52B}" srcOrd="0" destOrd="0" presId="urn:microsoft.com/office/officeart/2008/layout/AlternatingHexagons"/>
    <dgm:cxn modelId="{A4E471D9-3427-437F-812E-E38569B65E63}" srcId="{40A95C86-18C3-4A8B-AF39-CB926A7B65F7}" destId="{719945E8-45E8-4D12-8156-449103630391}" srcOrd="0" destOrd="0" parTransId="{2E96C07F-FA21-47F9-A050-9878B31BC8BA}" sibTransId="{100BD759-F54E-4CFF-9643-A6898BA00B6A}"/>
    <dgm:cxn modelId="{101F3206-CA52-47A6-B68E-1EB0EC13151F}" srcId="{40A95C86-18C3-4A8B-AF39-CB926A7B65F7}" destId="{941353D1-0CD5-4352-87D5-BBFE32E61D8B}" srcOrd="2" destOrd="0" parTransId="{EC7ABF46-3BBB-4205-A2EE-0B3A32E31350}" sibTransId="{0C7ECB41-C5E3-4768-80A2-A19AC8C5A516}"/>
    <dgm:cxn modelId="{4472E263-22B1-4805-A156-E05B1AE8FA7E}" type="presOf" srcId="{719945E8-45E8-4D12-8156-449103630391}" destId="{9DB0895F-78D2-4A8E-BF94-54B7E22D4696}" srcOrd="0" destOrd="0" presId="urn:microsoft.com/office/officeart/2008/layout/AlternatingHexagons"/>
    <dgm:cxn modelId="{600BE35C-3C9A-470A-B7B1-43D27C7753DE}" type="presOf" srcId="{100BD759-F54E-4CFF-9643-A6898BA00B6A}" destId="{C5C8DB1C-9138-4B02-BD6D-7223125C46A1}" srcOrd="0" destOrd="0" presId="urn:microsoft.com/office/officeart/2008/layout/AlternatingHexagons"/>
    <dgm:cxn modelId="{67F8D9D4-D811-4431-A775-5C430DA54E44}" srcId="{40A95C86-18C3-4A8B-AF39-CB926A7B65F7}" destId="{F7E1484D-622C-4D79-A380-D489938C0BF4}" srcOrd="1" destOrd="0" parTransId="{9DA53DAC-48B1-4CDF-9C10-31F17D7934D5}" sibTransId="{7AF7B4FA-BA8E-4406-8C1E-D156C19A917F}"/>
    <dgm:cxn modelId="{D2C4EBF1-B2D2-403F-8165-48A0CFA52E44}" type="presOf" srcId="{7AF7B4FA-BA8E-4406-8C1E-D156C19A917F}" destId="{EDE3ADA9-979F-4C50-B0E5-8FBA2EA0B641}" srcOrd="0" destOrd="0" presId="urn:microsoft.com/office/officeart/2008/layout/AlternatingHexagons"/>
    <dgm:cxn modelId="{F0C2EE9D-C3E4-491D-AEAA-EBE8BA5E5A9C}" srcId="{941353D1-0CD5-4352-87D5-BBFE32E61D8B}" destId="{C0A0B955-DB0E-4EC0-BC32-FECB2EC7B61B}" srcOrd="0" destOrd="0" parTransId="{8EA6C7D0-74D4-4683-8328-9D1A73A0BD02}" sibTransId="{B78E88DC-EBC6-4666-B919-489A91ECF4D9}"/>
    <dgm:cxn modelId="{9A4781E5-390D-46EC-8F31-464DB0BC04F6}" type="presParOf" srcId="{857060DB-FA87-478C-94D0-79415CFC1E79}" destId="{BD207D1A-2FC3-4CB8-B7CA-AF08D0F5B691}" srcOrd="0" destOrd="0" presId="urn:microsoft.com/office/officeart/2008/layout/AlternatingHexagons"/>
    <dgm:cxn modelId="{48F0A14F-6BAE-49F2-9125-0C812D993D62}" type="presParOf" srcId="{BD207D1A-2FC3-4CB8-B7CA-AF08D0F5B691}" destId="{9DB0895F-78D2-4A8E-BF94-54B7E22D4696}" srcOrd="0" destOrd="0" presId="urn:microsoft.com/office/officeart/2008/layout/AlternatingHexagons"/>
    <dgm:cxn modelId="{0E022695-BC98-4486-A182-466188FD7276}" type="presParOf" srcId="{BD207D1A-2FC3-4CB8-B7CA-AF08D0F5B691}" destId="{A2345263-2C21-425F-B52B-247987F16072}" srcOrd="1" destOrd="0" presId="urn:microsoft.com/office/officeart/2008/layout/AlternatingHexagons"/>
    <dgm:cxn modelId="{A22E8C7F-55A9-4D33-889A-D5A6FF4BB5E9}" type="presParOf" srcId="{BD207D1A-2FC3-4CB8-B7CA-AF08D0F5B691}" destId="{6900A1C0-53BE-4625-BEF8-2928CB02257A}" srcOrd="2" destOrd="0" presId="urn:microsoft.com/office/officeart/2008/layout/AlternatingHexagons"/>
    <dgm:cxn modelId="{32E3764D-A6F8-4B31-BF6A-25D30F8E8DE7}" type="presParOf" srcId="{BD207D1A-2FC3-4CB8-B7CA-AF08D0F5B691}" destId="{708930F5-ECD0-4657-9A7B-984737D5E0E9}" srcOrd="3" destOrd="0" presId="urn:microsoft.com/office/officeart/2008/layout/AlternatingHexagons"/>
    <dgm:cxn modelId="{3EDC8290-3239-4FF1-A8F9-2769489F1985}" type="presParOf" srcId="{BD207D1A-2FC3-4CB8-B7CA-AF08D0F5B691}" destId="{C5C8DB1C-9138-4B02-BD6D-7223125C46A1}" srcOrd="4" destOrd="0" presId="urn:microsoft.com/office/officeart/2008/layout/AlternatingHexagons"/>
    <dgm:cxn modelId="{F4E52FB4-A45F-4380-B053-5D9ED3BB3751}" type="presParOf" srcId="{857060DB-FA87-478C-94D0-79415CFC1E79}" destId="{31228A2C-7650-4C32-AAB1-A5754D24FF65}" srcOrd="1" destOrd="0" presId="urn:microsoft.com/office/officeart/2008/layout/AlternatingHexagons"/>
    <dgm:cxn modelId="{F0FB37C4-AEFE-4DD5-A081-9C56974A3893}" type="presParOf" srcId="{857060DB-FA87-478C-94D0-79415CFC1E79}" destId="{953B8143-E1E7-45F8-BA63-CD69EB917A3C}" srcOrd="2" destOrd="0" presId="urn:microsoft.com/office/officeart/2008/layout/AlternatingHexagons"/>
    <dgm:cxn modelId="{F1C8DFDF-0294-4924-976F-BA6AF9B7DF55}" type="presParOf" srcId="{953B8143-E1E7-45F8-BA63-CD69EB917A3C}" destId="{F99E0D45-570C-45C6-A755-144244B1A52B}" srcOrd="0" destOrd="0" presId="urn:microsoft.com/office/officeart/2008/layout/AlternatingHexagons"/>
    <dgm:cxn modelId="{513A8268-2881-4910-8B39-9F1CF15CE28C}" type="presParOf" srcId="{953B8143-E1E7-45F8-BA63-CD69EB917A3C}" destId="{6314732C-D00A-408F-9051-3095272C7926}" srcOrd="1" destOrd="0" presId="urn:microsoft.com/office/officeart/2008/layout/AlternatingHexagons"/>
    <dgm:cxn modelId="{9126CB41-FB98-43A0-9B6A-B9499CFD6ADC}" type="presParOf" srcId="{953B8143-E1E7-45F8-BA63-CD69EB917A3C}" destId="{4AF5C6E4-EE83-4359-ABA0-66C5A681EB2E}" srcOrd="2" destOrd="0" presId="urn:microsoft.com/office/officeart/2008/layout/AlternatingHexagons"/>
    <dgm:cxn modelId="{544E4350-F40B-41DB-BB08-E3D2C4BFB118}" type="presParOf" srcId="{953B8143-E1E7-45F8-BA63-CD69EB917A3C}" destId="{96D1851E-A685-4DB7-8FA2-79D90E806469}" srcOrd="3" destOrd="0" presId="urn:microsoft.com/office/officeart/2008/layout/AlternatingHexagons"/>
    <dgm:cxn modelId="{AB3EC3E1-E06B-44F3-BCBF-5D502146F1F6}" type="presParOf" srcId="{953B8143-E1E7-45F8-BA63-CD69EB917A3C}" destId="{EDE3ADA9-979F-4C50-B0E5-8FBA2EA0B641}" srcOrd="4" destOrd="0" presId="urn:microsoft.com/office/officeart/2008/layout/AlternatingHexagons"/>
    <dgm:cxn modelId="{F81D7AA0-5DE4-48D2-B4EF-7911F4496A57}" type="presParOf" srcId="{857060DB-FA87-478C-94D0-79415CFC1E79}" destId="{B3537D53-F8E5-45EA-9056-68F4CAEA732E}" srcOrd="3" destOrd="0" presId="urn:microsoft.com/office/officeart/2008/layout/AlternatingHexagons"/>
    <dgm:cxn modelId="{621F0E40-1C1F-4276-A22F-A240533AB580}" type="presParOf" srcId="{857060DB-FA87-478C-94D0-79415CFC1E79}" destId="{C0AD5664-40C8-4168-968F-85827B740B3D}" srcOrd="4" destOrd="0" presId="urn:microsoft.com/office/officeart/2008/layout/AlternatingHexagons"/>
    <dgm:cxn modelId="{A0C9206D-1601-48C7-AAF4-2F86009BC26B}" type="presParOf" srcId="{C0AD5664-40C8-4168-968F-85827B740B3D}" destId="{7899B82D-2DBD-4D5A-9CC0-3BCD23577B28}" srcOrd="0" destOrd="0" presId="urn:microsoft.com/office/officeart/2008/layout/AlternatingHexagons"/>
    <dgm:cxn modelId="{97DED70B-641B-4C78-91CF-8D92EFDB98E7}" type="presParOf" srcId="{C0AD5664-40C8-4168-968F-85827B740B3D}" destId="{24A7C572-02E9-49A8-BE24-4E827E245D8A}" srcOrd="1" destOrd="0" presId="urn:microsoft.com/office/officeart/2008/layout/AlternatingHexagons"/>
    <dgm:cxn modelId="{25DC51FE-6A51-49C1-A973-F1CEAF455B0A}" type="presParOf" srcId="{C0AD5664-40C8-4168-968F-85827B740B3D}" destId="{50B45763-DB25-421B-B948-52501CEF6EB2}" srcOrd="2" destOrd="0" presId="urn:microsoft.com/office/officeart/2008/layout/AlternatingHexagons"/>
    <dgm:cxn modelId="{6C6F0F9B-F1C3-4D6B-B488-728D0D93CF67}" type="presParOf" srcId="{C0AD5664-40C8-4168-968F-85827B740B3D}" destId="{8097DEDE-3282-4025-8B3E-23813D147D71}" srcOrd="3" destOrd="0" presId="urn:microsoft.com/office/officeart/2008/layout/AlternatingHexagons"/>
    <dgm:cxn modelId="{052A573F-1E1E-4825-80CB-000AF495BD86}" type="presParOf" srcId="{C0AD5664-40C8-4168-968F-85827B740B3D}" destId="{AB4D732F-F3EE-43E5-88EB-5D760C41319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0895F-78D2-4A8E-BF94-54B7E22D4696}">
      <dsp:nvSpPr>
        <dsp:cNvPr id="0" name=""/>
        <dsp:cNvSpPr/>
      </dsp:nvSpPr>
      <dsp:spPr>
        <a:xfrm rot="5400000">
          <a:off x="6537011" y="116228"/>
          <a:ext cx="1788128" cy="155567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מרכז ידע ותעשייה</a:t>
          </a:r>
          <a:endParaRPr lang="he-IL" sz="2000" kern="1200" dirty="0"/>
        </a:p>
      </dsp:txBody>
      <dsp:txXfrm rot="-5400000">
        <a:off x="6895664" y="278650"/>
        <a:ext cx="1070821" cy="1230828"/>
      </dsp:txXfrm>
    </dsp:sp>
    <dsp:sp modelId="{A2345263-2C21-425F-B52B-247987F16072}">
      <dsp:nvSpPr>
        <dsp:cNvPr id="0" name=""/>
        <dsp:cNvSpPr/>
      </dsp:nvSpPr>
      <dsp:spPr>
        <a:xfrm>
          <a:off x="213222" y="286494"/>
          <a:ext cx="5978212" cy="1105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1. הפיכת ישראל למרכז ידע מחקרי ותעשייתי מוטה טכנולוגיה בתחום התחבורה החכמה</a:t>
          </a:r>
          <a:endParaRPr lang="he-IL" sz="2000" kern="1200" dirty="0"/>
        </a:p>
      </dsp:txBody>
      <dsp:txXfrm>
        <a:off x="213222" y="286494"/>
        <a:ext cx="5978212" cy="1105878"/>
      </dsp:txXfrm>
    </dsp:sp>
    <dsp:sp modelId="{C5C8DB1C-9138-4B02-BD6D-7223125C46A1}">
      <dsp:nvSpPr>
        <dsp:cNvPr id="0" name=""/>
        <dsp:cNvSpPr/>
      </dsp:nvSpPr>
      <dsp:spPr>
        <a:xfrm rot="5400000" flipH="1" flipV="1">
          <a:off x="7595136" y="2086800"/>
          <a:ext cx="793052" cy="434499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600" kern="1200"/>
        </a:p>
      </dsp:txBody>
      <dsp:txXfrm rot="-5400000">
        <a:off x="7830458" y="2009820"/>
        <a:ext cx="322407" cy="588460"/>
      </dsp:txXfrm>
    </dsp:sp>
    <dsp:sp modelId="{F99E0D45-570C-45C6-A755-144244B1A52B}">
      <dsp:nvSpPr>
        <dsp:cNvPr id="0" name=""/>
        <dsp:cNvSpPr/>
      </dsp:nvSpPr>
      <dsp:spPr>
        <a:xfrm rot="5400000">
          <a:off x="5644408" y="1628406"/>
          <a:ext cx="1788128" cy="155567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335249"/>
            <a:satOff val="-3863"/>
            <a:lumOff val="8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הטמעה בשוק המקומי</a:t>
          </a:r>
          <a:endParaRPr lang="he-IL" sz="2000" kern="1200" dirty="0"/>
        </a:p>
      </dsp:txBody>
      <dsp:txXfrm rot="-5400000">
        <a:off x="6003061" y="1790828"/>
        <a:ext cx="1070821" cy="1230828"/>
      </dsp:txXfrm>
    </dsp:sp>
    <dsp:sp modelId="{6314732C-D00A-408F-9051-3095272C7926}">
      <dsp:nvSpPr>
        <dsp:cNvPr id="0" name=""/>
        <dsp:cNvSpPr/>
      </dsp:nvSpPr>
      <dsp:spPr>
        <a:xfrm>
          <a:off x="383988" y="2056169"/>
          <a:ext cx="4993332" cy="6957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2. הובלת פתרונות להטמעה בשוק המקומי</a:t>
          </a:r>
          <a:endParaRPr lang="he-IL" sz="2000" kern="1200" dirty="0"/>
        </a:p>
      </dsp:txBody>
      <dsp:txXfrm>
        <a:off x="383988" y="2056169"/>
        <a:ext cx="4993332" cy="695717"/>
      </dsp:txXfrm>
    </dsp:sp>
    <dsp:sp modelId="{EDE3ADA9-979F-4C50-B0E5-8FBA2EA0B641}">
      <dsp:nvSpPr>
        <dsp:cNvPr id="0" name=""/>
        <dsp:cNvSpPr/>
      </dsp:nvSpPr>
      <dsp:spPr>
        <a:xfrm rot="16200000" flipV="1">
          <a:off x="7816812" y="2128260"/>
          <a:ext cx="547846" cy="236353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100" kern="1200"/>
        </a:p>
      </dsp:txBody>
      <dsp:txXfrm rot="-5400000">
        <a:off x="8000751" y="2037864"/>
        <a:ext cx="179967" cy="417146"/>
      </dsp:txXfrm>
    </dsp:sp>
    <dsp:sp modelId="{7899B82D-2DBD-4D5A-9CC0-3BCD23577B28}">
      <dsp:nvSpPr>
        <dsp:cNvPr id="0" name=""/>
        <dsp:cNvSpPr/>
      </dsp:nvSpPr>
      <dsp:spPr>
        <a:xfrm rot="5400000">
          <a:off x="6537011" y="3141180"/>
          <a:ext cx="1788128" cy="1555671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670499"/>
            <a:satOff val="-7726"/>
            <a:lumOff val="17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הפצת חזון ויצירת שת"פ</a:t>
          </a:r>
          <a:endParaRPr lang="he-IL" sz="2000" kern="1200" dirty="0"/>
        </a:p>
      </dsp:txBody>
      <dsp:txXfrm rot="-5400000">
        <a:off x="6895664" y="3303602"/>
        <a:ext cx="1070821" cy="1230828"/>
      </dsp:txXfrm>
    </dsp:sp>
    <dsp:sp modelId="{24A7C572-02E9-49A8-BE24-4E827E245D8A}">
      <dsp:nvSpPr>
        <dsp:cNvPr id="0" name=""/>
        <dsp:cNvSpPr/>
      </dsp:nvSpPr>
      <dsp:spPr>
        <a:xfrm>
          <a:off x="0" y="3384376"/>
          <a:ext cx="6330447" cy="984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1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3. הפצת החזון והידע בעולם. שיתופי פעולה לצורך האצת קצב ההתקדמות העולמי בתחום התחבורה חכמה</a:t>
          </a:r>
          <a:endParaRPr lang="he-IL" sz="2000" kern="1200" dirty="0"/>
        </a:p>
      </dsp:txBody>
      <dsp:txXfrm>
        <a:off x="0" y="3384376"/>
        <a:ext cx="6330447" cy="984579"/>
      </dsp:txXfrm>
    </dsp:sp>
    <dsp:sp modelId="{AB4D732F-F3EE-43E5-88EB-5D760C41319B}">
      <dsp:nvSpPr>
        <dsp:cNvPr id="0" name=""/>
        <dsp:cNvSpPr/>
      </dsp:nvSpPr>
      <dsp:spPr>
        <a:xfrm rot="5400000">
          <a:off x="7755493" y="2448957"/>
          <a:ext cx="529679" cy="377157"/>
        </a:xfrm>
        <a:prstGeom prst="hexagon">
          <a:avLst>
            <a:gd name="adj" fmla="val 25000"/>
            <a:gd name="vf" fmla="val 11547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800" kern="1200"/>
        </a:p>
      </dsp:txBody>
      <dsp:txXfrm rot="-5400000">
        <a:off x="7885563" y="2448266"/>
        <a:ext cx="269539" cy="378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0C176AB-ACD9-4D3E-84F1-E7195FC289E3}" type="datetimeFigureOut">
              <a:rPr lang="he-IL" smtClean="0"/>
              <a:t>כ"ו/סיון/תשפ"א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4C6FD4B-DCC5-42C9-9F01-A9F6273F728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200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FD4B-DCC5-42C9-9F01-A9F6273F7286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6952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5B553-D997-4BB4-8FCF-238FC8043D85}" type="slidenum">
              <a:rPr lang="he-IL" smtClean="0">
                <a:solidFill>
                  <a:prstClr val="black"/>
                </a:solidFill>
              </a:rPr>
              <a:pPr/>
              <a:t>2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87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FD4B-DCC5-42C9-9F01-A9F6273F7286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5B553-D997-4BB4-8FCF-238FC8043D85}" type="slidenum">
              <a:rPr lang="he-IL">
                <a:solidFill>
                  <a:prstClr val="black"/>
                </a:solidFill>
              </a:rPr>
              <a:pPr/>
              <a:t>4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4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aseline="0" dirty="0" smtClean="0"/>
              <a:t>. </a:t>
            </a:r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5B553-D997-4BB4-8FCF-238FC8043D85}" type="slidenum">
              <a:rPr lang="he-IL" smtClean="0">
                <a:solidFill>
                  <a:prstClr val="black"/>
                </a:solidFill>
              </a:rPr>
              <a:pPr/>
              <a:t>5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50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FD4B-DCC5-42C9-9F01-A9F6273F7286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9501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FD4B-DCC5-42C9-9F01-A9F6273F7286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1661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FD4B-DCC5-42C9-9F01-A9F6273F7286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2886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6FD4B-DCC5-42C9-9F01-A9F6273F7286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5697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0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Fuel.Choices.Initiativ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youtube.com/channel/UCNRpr8BJsKEEcHnl1jKcMCg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s://www.linkedin.com/company/7972471" TargetMode="External"/><Relationship Id="rId4" Type="http://schemas.openxmlformats.org/officeDocument/2006/relationships/hyperlink" Target="http://www.fuelchoicesinitiative.com/" TargetMode="External"/><Relationship Id="rId9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4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Fuel.Choices.Initiative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youtube.com/channel/UCNRpr8BJsKEEcHnl1jKcMCg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openxmlformats.org/officeDocument/2006/relationships/hyperlink" Target="https://www.linkedin.com/company/7972471" TargetMode="External"/><Relationship Id="rId4" Type="http://schemas.openxmlformats.org/officeDocument/2006/relationships/hyperlink" Target="http://www.fuelchoicesinitiative.com/" TargetMode="External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6EE0-910B-4CB3-91E1-37DF361D88B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כ"ו/סיון/תשפ"א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BFF1-A306-4C65-AFF1-9A2D8E4D648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גרפיקה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5ACC1021-1269-46DF-BFC2-DD3ABF61D0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4"/>
              </a:ext>
            </a:extLst>
          </a:blip>
          <a:srcRect l="33785" t="69851" b="10797"/>
          <a:stretch/>
        </p:blipFill>
        <p:spPr>
          <a:xfrm>
            <a:off x="-1" y="6015653"/>
            <a:ext cx="8628009" cy="842348"/>
          </a:xfrm>
          <a:prstGeom prst="rect">
            <a:avLst/>
          </a:prstGeom>
        </p:spPr>
      </p:pic>
      <p:sp>
        <p:nvSpPr>
          <p:cNvPr id="8" name="מלבן 7"/>
          <p:cNvSpPr/>
          <p:nvPr userDrawn="1"/>
        </p:nvSpPr>
        <p:spPr>
          <a:xfrm>
            <a:off x="8637024" y="6149698"/>
            <a:ext cx="3558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n-US" sz="2000" dirty="0">
                <a:solidFill>
                  <a:srgbClr val="F6BB00"/>
                </a:solidFill>
                <a:latin typeface="Calibri" panose="020F0502020204030204" pitchFamily="34" charset="0"/>
              </a:rPr>
              <a:t>FREEDOM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E84088"/>
                </a:solidFill>
                <a:latin typeface="Calibri" panose="020F0502020204030204" pitchFamily="34" charset="0"/>
              </a:rPr>
              <a:t>TO CHOOSE </a:t>
            </a:r>
          </a:p>
          <a:p>
            <a:pPr algn="just" rtl="0"/>
            <a:r>
              <a:rPr lang="en-US" sz="2000" dirty="0">
                <a:solidFill>
                  <a:srgbClr val="614173"/>
                </a:solidFill>
                <a:latin typeface="Calibri" panose="020F0502020204030204" pitchFamily="34" charset="0"/>
              </a:rPr>
              <a:t>THE WAY </a:t>
            </a:r>
            <a:r>
              <a:rPr lang="en-US" sz="2000" dirty="0">
                <a:solidFill>
                  <a:srgbClr val="40B7DC"/>
                </a:solidFill>
                <a:latin typeface="Calibri" panose="020F0502020204030204" pitchFamily="34" charset="0"/>
              </a:rPr>
              <a:t>WE MOVE</a:t>
            </a:r>
            <a:endParaRPr lang="he-IL" sz="2000" dirty="0">
              <a:solidFill>
                <a:srgbClr val="40B7DC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4" t="44381" r="34429" b="37905"/>
          <a:stretch/>
        </p:blipFill>
        <p:spPr bwMode="auto">
          <a:xfrm>
            <a:off x="239408" y="307867"/>
            <a:ext cx="3264304" cy="146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S:\שיווק+מיתוג+מצגות\חומרים גרפיים לשימוש במיתוג\Logos\Fuel Choices Initiative logos\Initiative\22753_FUEL CHOICES-logo-2017-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34" y="263308"/>
            <a:ext cx="4178493" cy="129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755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9238-697A-4967-A6B2-5B5131A5A3F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כ"ו/סיון/תשפ"א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BA5-344C-4BFE-8FD1-677EFF8C142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4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C27B-4C4C-4C80-BBE0-15E99E63C23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כ"ו/סיון/תשפ"א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1A1F-289D-4D65-914B-4DD3A91FD03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94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124745"/>
            <a:ext cx="5384800" cy="4824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124745"/>
            <a:ext cx="5384800" cy="4824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C27B-4C4C-4C80-BBE0-15E99E63C23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כ"ו/סיון/תשפ"א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1A1F-289D-4D65-914B-4DD3A91FD03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13773" y="148292"/>
            <a:ext cx="8182419" cy="7604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 smtClean="0"/>
              <a:t>כותרת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37438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C27B-4C4C-4C80-BBE0-15E99E63C23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כ"ו/סיון/תשפ"א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1A1F-289D-4D65-914B-4DD3A91FD03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13773" y="148292"/>
            <a:ext cx="8182419" cy="7604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 smtClean="0"/>
              <a:t>כותרת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57601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C27B-4C4C-4C80-BBE0-15E99E63C23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כ"ו/סיון/תשפ"א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1A1F-289D-4D65-914B-4DD3A91FD03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22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51584" y="4725144"/>
            <a:ext cx="7008779" cy="42617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8" y="980728"/>
            <a:ext cx="6970645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51584" y="5157192"/>
            <a:ext cx="7008779" cy="7269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C27B-4C4C-4C80-BBE0-15E99E63C23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כ"ו/סיון/תשפ"א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1A1F-289D-4D65-914B-4DD3A91FD03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544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8880309" y="1988840"/>
            <a:ext cx="2746176" cy="23066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>
            <a:off x="1871531" y="1988840"/>
            <a:ext cx="7008779" cy="2304256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dirty="0" smtClean="0"/>
              <a:t>שם</a:t>
            </a:r>
          </a:p>
          <a:p>
            <a:pPr lvl="0"/>
            <a:r>
              <a:rPr lang="he-IL" dirty="0" smtClean="0"/>
              <a:t>תפקיד</a:t>
            </a:r>
          </a:p>
          <a:p>
            <a:pPr lvl="0"/>
            <a:r>
              <a:rPr lang="he-IL" dirty="0" smtClean="0"/>
              <a:t>טלפון</a:t>
            </a:r>
          </a:p>
          <a:p>
            <a:pPr lvl="0"/>
            <a:r>
              <a:rPr lang="he-IL" dirty="0" smtClean="0"/>
              <a:t>מייל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C27B-4C4C-4C80-BBE0-15E99E63C23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כ"ו/סיון/תשפ"א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1A1F-289D-4D65-914B-4DD3A91FD03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כותרת 1"/>
          <p:cNvSpPr>
            <a:spLocks noGrp="1"/>
          </p:cNvSpPr>
          <p:nvPr>
            <p:ph type="title" hasCustomPrompt="1"/>
          </p:nvPr>
        </p:nvSpPr>
        <p:spPr>
          <a:xfrm>
            <a:off x="3413773" y="148292"/>
            <a:ext cx="8182419" cy="7604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 smtClean="0"/>
              <a:t>ליצירת קשר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39501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6EE0-910B-4CB3-91E1-37DF361D88B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כ"ו/סיון/תשפ"א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BFF1-A306-4C65-AFF1-9A2D8E4D648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4" t="44381" r="34429" b="37905"/>
          <a:stretch/>
        </p:blipFill>
        <p:spPr bwMode="auto">
          <a:xfrm>
            <a:off x="239408" y="307867"/>
            <a:ext cx="3264304" cy="146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S:\שיווק+מיתוג+מצגות\חומרים גרפיים לשימוש במיתוג\Logos\Fuel Choices Initiative logos\Initiative\22753_FUEL CHOICES-logo-2017-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34" y="263308"/>
            <a:ext cx="4178493" cy="129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12007271" y="-184666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8" name="Rectangle 18"/>
          <p:cNvSpPr>
            <a:spLocks noChangeArrowheads="1"/>
          </p:cNvSpPr>
          <p:nvPr userDrawn="1"/>
        </p:nvSpPr>
        <p:spPr bwMode="auto">
          <a:xfrm>
            <a:off x="0" y="59809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9" name="Rectangle 19"/>
          <p:cNvSpPr>
            <a:spLocks noChangeArrowheads="1"/>
          </p:cNvSpPr>
          <p:nvPr userDrawn="1"/>
        </p:nvSpPr>
        <p:spPr bwMode="auto">
          <a:xfrm>
            <a:off x="0" y="30428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ChangeArrowheads="1"/>
          </p:cNvSpPr>
          <p:nvPr userDrawn="1"/>
        </p:nvSpPr>
        <p:spPr bwMode="auto">
          <a:xfrm>
            <a:off x="0" y="548759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ChangeArrowheads="1"/>
          </p:cNvSpPr>
          <p:nvPr userDrawn="1"/>
        </p:nvSpPr>
        <p:spPr bwMode="auto">
          <a:xfrm>
            <a:off x="0" y="79958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2" name="Rectangle 22"/>
          <p:cNvSpPr>
            <a:spLocks noChangeArrowheads="1"/>
          </p:cNvSpPr>
          <p:nvPr userDrawn="1"/>
        </p:nvSpPr>
        <p:spPr bwMode="auto">
          <a:xfrm>
            <a:off x="11909552" y="1112208"/>
            <a:ext cx="28244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sz="1100">
                <a:solidFill>
                  <a:srgbClr val="1F497D"/>
                </a:solidFill>
                <a:ea typeface="Times New Roman" pitchFamily="18" charset="0"/>
              </a:rPr>
              <a:t>  </a:t>
            </a:r>
            <a:r>
              <a:rPr lang="en-US" altLang="he-IL" sz="600">
                <a:solidFill>
                  <a:prstClr val="black"/>
                </a:solidFill>
              </a:rPr>
              <a:t> </a:t>
            </a:r>
            <a:endParaRPr lang="en-US" altLang="he-IL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68312" y="2348881"/>
            <a:ext cx="505537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>
                <a:solidFill>
                  <a:srgbClr val="DBF5F9">
                    <a:lumMod val="75000"/>
                  </a:srgbClr>
                </a:solidFill>
              </a:rPr>
              <a:t>תודה!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858748" y="3429000"/>
            <a:ext cx="44745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prstClr val="black"/>
                </a:solidFill>
              </a:rPr>
              <a:t>חפשו אותנו ברשתות החברתיות</a:t>
            </a:r>
          </a:p>
        </p:txBody>
      </p:sp>
      <p:pic>
        <p:nvPicPr>
          <p:cNvPr id="23" name="Picture 2" descr="S:\שיווק+מיתוג+מצגות\חומרים גרפיים לשימוש במיתוג\Logos\Fuel Choices Initiative logos\Initiative\22753_FUEL CHOICES-logo-2017-1v cut.png">
            <a:hlinkClick r:id="rId4"/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60"/>
          <a:stretch/>
        </p:blipFill>
        <p:spPr bwMode="auto">
          <a:xfrm>
            <a:off x="7379647" y="3893627"/>
            <a:ext cx="828172" cy="75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×ª××¦××ª ×ª××× × ×¢×××¨ âªyoutube logo squareâ¬â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3933057"/>
            <a:ext cx="891433" cy="6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×ª××¦××ª ×ª××× × ×¢×××¨ âªfacebook logo squareâ¬â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94" y="3960160"/>
            <a:ext cx="819156" cy="61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×ª××¦××ª ×ª××× × ×¢×××¨ âªsquare linkedin logoâ¬â">
            <a:hlinkClick r:id="rId10"/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10" y="3933057"/>
            <a:ext cx="891433" cy="6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007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9238-697A-4967-A6B2-5B5131A5A3F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כ"ו/סיון/תשפ"א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2BA5-344C-4BFE-8FD1-677EFF8C1429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6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3392" y="2492896"/>
            <a:ext cx="10972800" cy="1143000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כ"ו/סיון/תשפ"א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כותרת משנה 2"/>
          <p:cNvSpPr>
            <a:spLocks noGrp="1"/>
          </p:cNvSpPr>
          <p:nvPr>
            <p:ph type="subTitle" idx="1"/>
          </p:nvPr>
        </p:nvSpPr>
        <p:spPr>
          <a:xfrm>
            <a:off x="1871531" y="378904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dirty="0" smtClean="0"/>
              <a:t>לחץ כדי לערוך סגנון כותרת משנה של תבנית בסיס</a:t>
            </a:r>
            <a:endParaRPr lang="he-IL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4" t="44381" r="34429" b="37905"/>
          <a:stretch/>
        </p:blipFill>
        <p:spPr bwMode="auto">
          <a:xfrm>
            <a:off x="239408" y="307867"/>
            <a:ext cx="3264304" cy="146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S:\שיווק+מיתוג+מצגות\חומרים גרפיים לשימוש במיתוג\Logos\Fuel Choices Initiative logos\Initiative\22753_FUEL CHOICES-logo-2017-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34" y="263308"/>
            <a:ext cx="4178493" cy="129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גרפיקה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5ACC1021-1269-46DF-BFC2-DD3ABF61D0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5"/>
              </a:ext>
            </a:extLst>
          </a:blip>
          <a:srcRect l="33785" t="69851" b="10797"/>
          <a:stretch/>
        </p:blipFill>
        <p:spPr>
          <a:xfrm>
            <a:off x="-1" y="6015653"/>
            <a:ext cx="8628009" cy="842348"/>
          </a:xfrm>
          <a:prstGeom prst="rect">
            <a:avLst/>
          </a:prstGeom>
        </p:spPr>
      </p:pic>
      <p:sp>
        <p:nvSpPr>
          <p:cNvPr id="12" name="מלבן 11"/>
          <p:cNvSpPr/>
          <p:nvPr userDrawn="1"/>
        </p:nvSpPr>
        <p:spPr>
          <a:xfrm>
            <a:off x="8637024" y="6149698"/>
            <a:ext cx="3558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n-US" sz="2000" dirty="0">
                <a:solidFill>
                  <a:srgbClr val="F6BB00"/>
                </a:solidFill>
                <a:latin typeface="Calibri" panose="020F0502020204030204" pitchFamily="34" charset="0"/>
              </a:rPr>
              <a:t>FREEDOM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E84088"/>
                </a:solidFill>
                <a:latin typeface="Calibri" panose="020F0502020204030204" pitchFamily="34" charset="0"/>
              </a:rPr>
              <a:t>TO CHOOSE </a:t>
            </a:r>
          </a:p>
          <a:p>
            <a:pPr algn="just" rtl="0"/>
            <a:r>
              <a:rPr lang="en-US" sz="2000" dirty="0">
                <a:solidFill>
                  <a:srgbClr val="614173"/>
                </a:solidFill>
                <a:latin typeface="Calibri" panose="020F0502020204030204" pitchFamily="34" charset="0"/>
              </a:rPr>
              <a:t>THE WAY </a:t>
            </a:r>
            <a:r>
              <a:rPr lang="en-US" sz="2000" dirty="0">
                <a:solidFill>
                  <a:srgbClr val="40B7DC"/>
                </a:solidFill>
                <a:latin typeface="Calibri" panose="020F0502020204030204" pitchFamily="34" charset="0"/>
              </a:rPr>
              <a:t>WE MOVE</a:t>
            </a:r>
            <a:endParaRPr lang="he-IL" sz="2000" dirty="0">
              <a:solidFill>
                <a:srgbClr val="40B7D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499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C27B-4C4C-4C80-BBE0-15E99E63C23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כ"ו/סיון/תשפ"א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1A1F-289D-4D65-914B-4DD3A91FD03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58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124745"/>
            <a:ext cx="5384800" cy="4824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124745"/>
            <a:ext cx="5384800" cy="48245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C27B-4C4C-4C80-BBE0-15E99E63C23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כ"ו/סיון/תשפ"א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1A1F-289D-4D65-914B-4DD3A91FD03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13773" y="148292"/>
            <a:ext cx="8182419" cy="7604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 smtClean="0"/>
              <a:t>כותרת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928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C27B-4C4C-4C80-BBE0-15E99E63C23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כ"ו/סיון/תשפ"א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1A1F-289D-4D65-914B-4DD3A91FD03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13773" y="148292"/>
            <a:ext cx="8182419" cy="7604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 smtClean="0"/>
              <a:t>כותרת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0381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C27B-4C4C-4C80-BBE0-15E99E63C23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כ"ו/סיון/תשפ"א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1A1F-289D-4D65-914B-4DD3A91FD03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6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51584" y="4725144"/>
            <a:ext cx="7008779" cy="42617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8" y="980728"/>
            <a:ext cx="6970645" cy="374684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51584" y="5157192"/>
            <a:ext cx="7008779" cy="7269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C27B-4C4C-4C80-BBE0-15E99E63C23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כ"ו/סיון/תשפ"א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1A1F-289D-4D65-914B-4DD3A91FD03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22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8880309" y="1988840"/>
            <a:ext cx="2746176" cy="23066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 hasCustomPrompt="1"/>
          </p:nvPr>
        </p:nvSpPr>
        <p:spPr>
          <a:xfrm>
            <a:off x="1871531" y="1988840"/>
            <a:ext cx="7008779" cy="2304256"/>
          </a:xfrm>
        </p:spPr>
        <p:txBody>
          <a:bodyPr anchor="ctr">
            <a:no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dirty="0" smtClean="0"/>
              <a:t>שם</a:t>
            </a:r>
          </a:p>
          <a:p>
            <a:pPr lvl="0"/>
            <a:r>
              <a:rPr lang="he-IL" dirty="0" smtClean="0"/>
              <a:t>תפקיד</a:t>
            </a:r>
          </a:p>
          <a:p>
            <a:pPr lvl="0"/>
            <a:r>
              <a:rPr lang="he-IL" dirty="0" smtClean="0"/>
              <a:t>טלפון</a:t>
            </a:r>
          </a:p>
          <a:p>
            <a:pPr lvl="0"/>
            <a:r>
              <a:rPr lang="he-IL" dirty="0" smtClean="0"/>
              <a:t>מייל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FC27B-4C4C-4C80-BBE0-15E99E63C23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כ"ו/סיון/תשפ"א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41A1F-289D-4D65-914B-4DD3A91FD03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כותרת 1"/>
          <p:cNvSpPr>
            <a:spLocks noGrp="1"/>
          </p:cNvSpPr>
          <p:nvPr>
            <p:ph type="title" hasCustomPrompt="1"/>
          </p:nvPr>
        </p:nvSpPr>
        <p:spPr>
          <a:xfrm>
            <a:off x="3413773" y="148292"/>
            <a:ext cx="8182419" cy="7604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 smtClean="0"/>
              <a:t>ליצירת קשר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24688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6EE0-910B-4CB3-91E1-37DF361D88BA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כ"ו/סיון/תשפ"א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1BFF1-A306-4C65-AFF1-9A2D8E4D648B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4" t="44381" r="34429" b="37905"/>
          <a:stretch/>
        </p:blipFill>
        <p:spPr bwMode="auto">
          <a:xfrm>
            <a:off x="239408" y="307867"/>
            <a:ext cx="3264304" cy="146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S:\שיווק+מיתוג+מצגות\חומרים גרפיים לשימוש במיתוג\Logos\Fuel Choices Initiative logos\Initiative\22753_FUEL CHOICES-logo-2017-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34" y="263308"/>
            <a:ext cx="4178493" cy="129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12007271" y="-184666"/>
            <a:ext cx="184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8" name="Rectangle 18"/>
          <p:cNvSpPr>
            <a:spLocks noChangeArrowheads="1"/>
          </p:cNvSpPr>
          <p:nvPr userDrawn="1"/>
        </p:nvSpPr>
        <p:spPr bwMode="auto">
          <a:xfrm>
            <a:off x="0" y="59809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19" name="Rectangle 19"/>
          <p:cNvSpPr>
            <a:spLocks noChangeArrowheads="1"/>
          </p:cNvSpPr>
          <p:nvPr userDrawn="1"/>
        </p:nvSpPr>
        <p:spPr bwMode="auto">
          <a:xfrm>
            <a:off x="0" y="30428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ChangeArrowheads="1"/>
          </p:cNvSpPr>
          <p:nvPr userDrawn="1"/>
        </p:nvSpPr>
        <p:spPr bwMode="auto">
          <a:xfrm>
            <a:off x="0" y="548759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ChangeArrowheads="1"/>
          </p:cNvSpPr>
          <p:nvPr userDrawn="1"/>
        </p:nvSpPr>
        <p:spPr bwMode="auto">
          <a:xfrm>
            <a:off x="0" y="79958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22" name="Rectangle 22"/>
          <p:cNvSpPr>
            <a:spLocks noChangeArrowheads="1"/>
          </p:cNvSpPr>
          <p:nvPr userDrawn="1"/>
        </p:nvSpPr>
        <p:spPr bwMode="auto">
          <a:xfrm>
            <a:off x="11909552" y="1112208"/>
            <a:ext cx="28244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e-IL" altLang="he-IL" sz="1100">
                <a:solidFill>
                  <a:srgbClr val="1F497D"/>
                </a:solidFill>
                <a:ea typeface="Times New Roman" pitchFamily="18" charset="0"/>
              </a:rPr>
              <a:t>  </a:t>
            </a:r>
            <a:r>
              <a:rPr lang="en-US" altLang="he-IL" sz="600">
                <a:solidFill>
                  <a:prstClr val="black"/>
                </a:solidFill>
              </a:rPr>
              <a:t> </a:t>
            </a:r>
            <a:endParaRPr lang="en-US" altLang="he-IL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568312" y="2348881"/>
            <a:ext cx="505537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>
                <a:solidFill>
                  <a:srgbClr val="DBF5F9">
                    <a:lumMod val="75000"/>
                  </a:srgbClr>
                </a:solidFill>
              </a:rPr>
              <a:t>תודה!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3858748" y="3429000"/>
            <a:ext cx="44745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prstClr val="black"/>
                </a:solidFill>
              </a:rPr>
              <a:t>חפשו אותנו ברשתות החברתיות</a:t>
            </a:r>
          </a:p>
        </p:txBody>
      </p:sp>
      <p:pic>
        <p:nvPicPr>
          <p:cNvPr id="23" name="Picture 2" descr="S:\שיווק+מיתוג+מצגות\חומרים גרפיים לשימוש במיתוג\Logos\Fuel Choices Initiative logos\Initiative\22753_FUEL CHOICES-logo-2017-1v cut.png">
            <a:hlinkClick r:id="rId4"/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60"/>
          <a:stretch/>
        </p:blipFill>
        <p:spPr bwMode="auto">
          <a:xfrm>
            <a:off x="7379647" y="3893627"/>
            <a:ext cx="828172" cy="75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×ª××¦××ª ×ª××× × ×¢×××¨ âªyoutube logo squareâ¬â">
            <a:hlinkClick r:id="rId6"/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3" y="3933057"/>
            <a:ext cx="891433" cy="6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×ª××¦××ª ×ª××× × ×¢×××¨ âªfacebook logo squareâ¬â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394" y="3960160"/>
            <a:ext cx="819156" cy="61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×ª××¦××ª ×ª××× × ×¢×××¨ âªsquare linkedin logoâ¬â">
            <a:hlinkClick r:id="rId10"/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10" y="3933057"/>
            <a:ext cx="891433" cy="6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237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04.sv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04.sv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כ"ו/סיון/תשפ"א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3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13773" y="148292"/>
            <a:ext cx="8182419" cy="7604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 smtClean="0"/>
              <a:t>כותרת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052736"/>
            <a:ext cx="10972800" cy="50969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FC27B-4C4C-4C80-BBE0-15E99E63C23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כ"ו/סיון/תשפ"א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41A1F-289D-4D65-914B-4DD3A91FD03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4" descr="S:\שיווק+מיתוג+מצגות\חומרים גרפיים לשימוש במיתוג\Logos\Fuel Choices Initiative logos\Initiative\22753_FUEL CHOICES-logo-2017-2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09" y="303543"/>
            <a:ext cx="1734264" cy="53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גרפיקה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5ACC1021-1269-46DF-BFC2-DD3ABF61D0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3"/>
              </a:ext>
            </a:extLst>
          </a:blip>
          <a:srcRect l="33785" t="69851" b="10797"/>
          <a:stretch/>
        </p:blipFill>
        <p:spPr>
          <a:xfrm>
            <a:off x="-1" y="6015653"/>
            <a:ext cx="8628009" cy="842348"/>
          </a:xfrm>
          <a:prstGeom prst="rect">
            <a:avLst/>
          </a:prstGeom>
        </p:spPr>
      </p:pic>
      <p:sp>
        <p:nvSpPr>
          <p:cNvPr id="12" name="מלבן 11"/>
          <p:cNvSpPr/>
          <p:nvPr userDrawn="1"/>
        </p:nvSpPr>
        <p:spPr>
          <a:xfrm>
            <a:off x="8637024" y="6149698"/>
            <a:ext cx="3558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n-US" sz="2000" dirty="0">
                <a:solidFill>
                  <a:srgbClr val="F6BB00"/>
                </a:solidFill>
                <a:latin typeface="Calibri" panose="020F0502020204030204" pitchFamily="34" charset="0"/>
              </a:rPr>
              <a:t>FREEDOM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E84088"/>
                </a:solidFill>
                <a:latin typeface="Calibri" panose="020F0502020204030204" pitchFamily="34" charset="0"/>
              </a:rPr>
              <a:t>TO CHOOSE </a:t>
            </a:r>
          </a:p>
          <a:p>
            <a:pPr algn="just" rtl="0"/>
            <a:r>
              <a:rPr lang="en-US" sz="2000" dirty="0">
                <a:solidFill>
                  <a:srgbClr val="614173"/>
                </a:solidFill>
                <a:latin typeface="Calibri" panose="020F0502020204030204" pitchFamily="34" charset="0"/>
              </a:rPr>
              <a:t>THE WAY </a:t>
            </a:r>
            <a:r>
              <a:rPr lang="en-US" sz="2000" dirty="0">
                <a:solidFill>
                  <a:srgbClr val="40B7DC"/>
                </a:solidFill>
                <a:latin typeface="Calibri" panose="020F0502020204030204" pitchFamily="34" charset="0"/>
              </a:rPr>
              <a:t>WE MOVE</a:t>
            </a:r>
            <a:endParaRPr lang="he-IL" sz="2000" dirty="0">
              <a:solidFill>
                <a:srgbClr val="40B7DC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4" t="44381" r="34429" b="37905"/>
          <a:stretch/>
        </p:blipFill>
        <p:spPr bwMode="auto">
          <a:xfrm>
            <a:off x="335360" y="307867"/>
            <a:ext cx="1183403" cy="5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33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spcBef>
          <a:spcPct val="0"/>
        </a:spcBef>
        <a:buNone/>
        <a:defRPr sz="3600" b="1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13773" y="148292"/>
            <a:ext cx="8182419" cy="760428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 smtClean="0"/>
              <a:t>כותרת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052736"/>
            <a:ext cx="10972800" cy="509696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FC27B-4C4C-4C80-BBE0-15E99E63C236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כ"ו/סיון/תשפ"א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41A1F-289D-4D65-914B-4DD3A91FD03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4" descr="S:\שיווק+מיתוג+מצגות\חומרים גרפיים לשימוש במיתוג\Logos\Fuel Choices Initiative logos\Initiative\22753_FUEL CHOICES-logo-2017-2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09" y="303543"/>
            <a:ext cx="1734264" cy="53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גרפיקה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5ACC1021-1269-46DF-BFC2-DD3ABF61D0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96DAC541-7B7A-43D3-8B79-37D633B846F1}">
                <asvg:svgBlip xmlns:lc="http://schemas.openxmlformats.org/drawingml/2006/lockedCanvas" xmlns:asvg="http://schemas.microsoft.com/office/drawing/2016/SVG/main" xmlns="" r:embed="rId13"/>
              </a:ext>
            </a:extLst>
          </a:blip>
          <a:srcRect l="33785" t="69851" b="10797"/>
          <a:stretch/>
        </p:blipFill>
        <p:spPr>
          <a:xfrm>
            <a:off x="-1" y="6015653"/>
            <a:ext cx="8628009" cy="842348"/>
          </a:xfrm>
          <a:prstGeom prst="rect">
            <a:avLst/>
          </a:prstGeom>
        </p:spPr>
      </p:pic>
      <p:sp>
        <p:nvSpPr>
          <p:cNvPr id="12" name="מלבן 11"/>
          <p:cNvSpPr/>
          <p:nvPr userDrawn="1"/>
        </p:nvSpPr>
        <p:spPr>
          <a:xfrm>
            <a:off x="8637024" y="6149698"/>
            <a:ext cx="35589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/>
            <a:r>
              <a:rPr lang="en-US" sz="2000" dirty="0">
                <a:solidFill>
                  <a:srgbClr val="F6BB00"/>
                </a:solidFill>
                <a:latin typeface="Calibri" panose="020F0502020204030204" pitchFamily="34" charset="0"/>
              </a:rPr>
              <a:t>FREEDOM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E84088"/>
                </a:solidFill>
                <a:latin typeface="Calibri" panose="020F0502020204030204" pitchFamily="34" charset="0"/>
              </a:rPr>
              <a:t>TO CHOOSE </a:t>
            </a:r>
          </a:p>
          <a:p>
            <a:pPr algn="just" rtl="0"/>
            <a:r>
              <a:rPr lang="en-US" sz="2000" dirty="0">
                <a:solidFill>
                  <a:srgbClr val="614173"/>
                </a:solidFill>
                <a:latin typeface="Calibri" panose="020F0502020204030204" pitchFamily="34" charset="0"/>
              </a:rPr>
              <a:t>THE WAY </a:t>
            </a:r>
            <a:r>
              <a:rPr lang="en-US" sz="2000" dirty="0">
                <a:solidFill>
                  <a:srgbClr val="40B7DC"/>
                </a:solidFill>
                <a:latin typeface="Calibri" panose="020F0502020204030204" pitchFamily="34" charset="0"/>
              </a:rPr>
              <a:t>WE MOVE</a:t>
            </a:r>
            <a:endParaRPr lang="he-IL" sz="2000" dirty="0">
              <a:solidFill>
                <a:srgbClr val="40B7DC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4" t="44381" r="34429" b="37905"/>
          <a:stretch/>
        </p:blipFill>
        <p:spPr bwMode="auto">
          <a:xfrm>
            <a:off x="335360" y="307867"/>
            <a:ext cx="1183403" cy="5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98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spcBef>
          <a:spcPct val="0"/>
        </a:spcBef>
        <a:buNone/>
        <a:defRPr sz="3600" b="1" kern="1200">
          <a:solidFill>
            <a:schemeClr val="bg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youtube.com/watch?v=DeUE4kHRpEk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DeUE4kHRpEk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nanooa.org.il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ציור&#10;&#10;התיאור נוצר באופן אוטומטי">
            <a:extLst>
              <a:ext uri="{FF2B5EF4-FFF2-40B4-BE49-F238E27FC236}">
                <a16:creationId xmlns="" xmlns:a16="http://schemas.microsoft.com/office/drawing/2014/main" id="{0198B5AB-FFD1-4745-9A1E-629430927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20" y="292100"/>
            <a:ext cx="4255107" cy="1444898"/>
          </a:xfrm>
          <a:prstGeom prst="rect">
            <a:avLst/>
          </a:prstGeom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1264338" y="2278829"/>
            <a:ext cx="9506580" cy="3456955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dirty="0" smtClean="0"/>
              <a:t>מגדל פיקוח לתחבורה יבשתית</a:t>
            </a:r>
          </a:p>
          <a:p>
            <a:pPr algn="ctr"/>
            <a:r>
              <a:rPr lang="he-IL" sz="2800" dirty="0" smtClean="0"/>
              <a:t>כנס חולץ פקקים, יוני 2021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  <a:p>
            <a:r>
              <a:rPr lang="he-IL" sz="2400" dirty="0" smtClean="0"/>
              <a:t>דניאלה גרא מרגליות,</a:t>
            </a:r>
          </a:p>
          <a:p>
            <a:r>
              <a:rPr lang="he-IL" sz="2400" dirty="0" smtClean="0"/>
              <a:t>סגנית ראש מנהלת תחבורה חכמה, משרד ראש הממשלה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51612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37000" y="195090"/>
            <a:ext cx="7820844" cy="760428"/>
          </a:xfrm>
        </p:spPr>
        <p:txBody>
          <a:bodyPr>
            <a:normAutofit fontScale="90000"/>
          </a:bodyPr>
          <a:lstStyle/>
          <a:p>
            <a:pPr algn="r"/>
            <a:r>
              <a:rPr lang="he-IL" b="1" dirty="0" smtClean="0">
                <a:solidFill>
                  <a:schemeClr val="bg2">
                    <a:lumMod val="50000"/>
                  </a:schemeClr>
                </a:solidFill>
              </a:rPr>
              <a:t>מנהלת תחבורה חכמה במשרד רא</a:t>
            </a:r>
            <a:r>
              <a:rPr lang="he-IL" dirty="0" smtClean="0"/>
              <a:t>ש הממשלה</a:t>
            </a:r>
            <a:endParaRPr lang="he-IL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דיאגרמה 3"/>
          <p:cNvGraphicFramePr/>
          <p:nvPr>
            <p:extLst>
              <p:ext uri="{D42A27DB-BD31-4B8C-83A1-F6EECF244321}">
                <p14:modId xmlns:p14="http://schemas.microsoft.com/office/powerpoint/2010/main" val="77733673"/>
              </p:ext>
            </p:extLst>
          </p:nvPr>
        </p:nvGraphicFramePr>
        <p:xfrm>
          <a:off x="3384104" y="1051846"/>
          <a:ext cx="820891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קבוצה 5"/>
          <p:cNvGrpSpPr/>
          <p:nvPr/>
        </p:nvGrpSpPr>
        <p:grpSpPr>
          <a:xfrm>
            <a:off x="343406" y="217068"/>
            <a:ext cx="3695150" cy="834778"/>
            <a:chOff x="243516" y="267236"/>
            <a:chExt cx="2701460" cy="687926"/>
          </a:xfrm>
        </p:grpSpPr>
        <p:sp>
          <p:nvSpPr>
            <p:cNvPr id="7" name="מלבן 6"/>
            <p:cNvSpPr/>
            <p:nvPr/>
          </p:nvSpPr>
          <p:spPr>
            <a:xfrm>
              <a:off x="1683676" y="307090"/>
              <a:ext cx="1261300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  <p:pic>
          <p:nvPicPr>
            <p:cNvPr id="8" name="תמונה 7" descr="תמונה שמכילה ציור&#10;&#10;התיאור נוצר באופן אוטומטי">
              <a:extLst>
                <a:ext uri="{FF2B5EF4-FFF2-40B4-BE49-F238E27FC236}">
                  <a16:creationId xmlns="" xmlns:a16="http://schemas.microsoft.com/office/drawing/2014/main" id="{0198B5AB-FFD1-4745-9A1E-629430927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16" y="267236"/>
              <a:ext cx="1440160" cy="4890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50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298450" y="260648"/>
            <a:ext cx="11595100" cy="5562599"/>
          </a:xfrm>
          <a:prstGeom prst="rect">
            <a:avLst/>
          </a:prstGeom>
        </p:spPr>
      </p:pic>
      <p:sp>
        <p:nvSpPr>
          <p:cNvPr id="6" name="מלבן 5"/>
          <p:cNvSpPr/>
          <p:nvPr/>
        </p:nvSpPr>
        <p:spPr>
          <a:xfrm>
            <a:off x="1524000" y="260648"/>
            <a:ext cx="226774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190500" y="152400"/>
            <a:ext cx="1638300" cy="1282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קבוצה 5"/>
          <p:cNvGrpSpPr/>
          <p:nvPr/>
        </p:nvGrpSpPr>
        <p:grpSpPr>
          <a:xfrm>
            <a:off x="356106" y="213064"/>
            <a:ext cx="3695150" cy="834778"/>
            <a:chOff x="243516" y="267236"/>
            <a:chExt cx="2701460" cy="687926"/>
          </a:xfrm>
        </p:grpSpPr>
        <p:sp>
          <p:nvSpPr>
            <p:cNvPr id="7" name="מלבן 6"/>
            <p:cNvSpPr/>
            <p:nvPr/>
          </p:nvSpPr>
          <p:spPr>
            <a:xfrm>
              <a:off x="1683676" y="307090"/>
              <a:ext cx="1261300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  <p:pic>
          <p:nvPicPr>
            <p:cNvPr id="8" name="תמונה 7" descr="תמונה שמכילה ציור&#10;&#10;התיאור נוצר באופן אוטומטי">
              <a:extLst>
                <a:ext uri="{FF2B5EF4-FFF2-40B4-BE49-F238E27FC236}">
                  <a16:creationId xmlns="" xmlns:a16="http://schemas.microsoft.com/office/drawing/2014/main" id="{0198B5AB-FFD1-4745-9A1E-629430927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16" y="267236"/>
              <a:ext cx="1440160" cy="489032"/>
            </a:xfrm>
            <a:prstGeom prst="rect">
              <a:avLst/>
            </a:prstGeom>
          </p:spPr>
        </p:pic>
      </p:grp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מהפכת התחבורה החכמה תשנה המון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4"/>
          <a:srcRect l="24643" t="2599" r="19156"/>
          <a:stretch/>
        </p:blipFill>
        <p:spPr>
          <a:xfrm>
            <a:off x="6400800" y="1520935"/>
            <a:ext cx="4738254" cy="39949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2665" y="5830785"/>
            <a:ext cx="603266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מקור: </a:t>
            </a:r>
            <a:r>
              <a:rPr lang="en-US" sz="1400" dirty="0" smtClean="0"/>
              <a:t> </a:t>
            </a:r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www.youtube.com/watch?v=DeUE4kHRpEk</a:t>
            </a:r>
            <a:r>
              <a:rPr lang="en-US" sz="1400" dirty="0" smtClean="0"/>
              <a:t> </a:t>
            </a:r>
            <a:endParaRPr lang="he-IL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38708" y="2375065"/>
            <a:ext cx="475013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חשמלי</a:t>
            </a:r>
          </a:p>
          <a:p>
            <a:pPr algn="ctr"/>
            <a:r>
              <a:rPr lang="he-IL" dirty="0" smtClean="0"/>
              <a:t>שיתופי</a:t>
            </a:r>
          </a:p>
          <a:p>
            <a:pPr algn="ctr"/>
            <a:r>
              <a:rPr lang="he-IL" dirty="0" smtClean="0"/>
              <a:t>אוטונומי</a:t>
            </a:r>
          </a:p>
          <a:p>
            <a:pPr algn="ctr"/>
            <a:r>
              <a:rPr lang="he-IL" dirty="0" smtClean="0"/>
              <a:t>מקושר</a:t>
            </a:r>
          </a:p>
          <a:p>
            <a:pPr algn="ctr"/>
            <a:endParaRPr lang="he-IL" dirty="0" smtClean="0"/>
          </a:p>
          <a:p>
            <a:pPr algn="ctr"/>
            <a:endParaRPr lang="he-IL" dirty="0"/>
          </a:p>
          <a:p>
            <a:pPr algn="ctr"/>
            <a:endParaRPr lang="he-IL" dirty="0" smtClean="0"/>
          </a:p>
          <a:p>
            <a:pPr algn="ctr"/>
            <a:r>
              <a:rPr lang="he-IL" dirty="0" smtClean="0"/>
              <a:t>שינויים טכנולוגיים – הזדמנויות וסיכונים</a:t>
            </a:r>
          </a:p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336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תחבורה חכמה = פוטנציאל גדול</a:t>
            </a:r>
            <a:endParaRPr lang="he-IL" dirty="0"/>
          </a:p>
        </p:txBody>
      </p:sp>
      <p:pic>
        <p:nvPicPr>
          <p:cNvPr id="4" name="תמונה 3" descr="תמונה שמכילה ציור&#10;&#10;התיאור נוצר באופן אוטומטי">
            <a:extLst>
              <a:ext uri="{FF2B5EF4-FFF2-40B4-BE49-F238E27FC236}">
                <a16:creationId xmlns:a16="http://schemas.microsoft.com/office/drawing/2014/main" xmlns="" id="{0198B5AB-FFD1-4745-9A1E-629430927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332656"/>
            <a:ext cx="1440160" cy="489032"/>
          </a:xfrm>
          <a:prstGeom prst="rect">
            <a:avLst/>
          </a:prstGeom>
        </p:spPr>
      </p:pic>
      <p:grpSp>
        <p:nvGrpSpPr>
          <p:cNvPr id="6" name="קבוצה 5"/>
          <p:cNvGrpSpPr/>
          <p:nvPr/>
        </p:nvGrpSpPr>
        <p:grpSpPr>
          <a:xfrm>
            <a:off x="1767517" y="260648"/>
            <a:ext cx="2509137" cy="648072"/>
            <a:chOff x="243516" y="260648"/>
            <a:chExt cx="2509137" cy="648072"/>
          </a:xfrm>
        </p:grpSpPr>
        <p:sp>
          <p:nvSpPr>
            <p:cNvPr id="7" name="מלבן 6"/>
            <p:cNvSpPr/>
            <p:nvPr/>
          </p:nvSpPr>
          <p:spPr>
            <a:xfrm>
              <a:off x="1491353" y="260648"/>
              <a:ext cx="1261300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  <p:pic>
          <p:nvPicPr>
            <p:cNvPr id="9" name="תמונה 8" descr="תמונה שמכילה ציור&#10;&#10;התיאור נוצר באופן אוטומטי">
              <a:extLst>
                <a:ext uri="{FF2B5EF4-FFF2-40B4-BE49-F238E27FC236}">
                  <a16:creationId xmlns="" xmlns:a16="http://schemas.microsoft.com/office/drawing/2014/main" id="{0198B5AB-FFD1-4745-9A1E-629430927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16" y="267236"/>
              <a:ext cx="1440160" cy="489032"/>
            </a:xfrm>
            <a:prstGeom prst="rect">
              <a:avLst/>
            </a:prstGeom>
          </p:spPr>
        </p:pic>
      </p:grpSp>
      <p:grpSp>
        <p:nvGrpSpPr>
          <p:cNvPr id="10" name="קבוצה 9"/>
          <p:cNvGrpSpPr/>
          <p:nvPr/>
        </p:nvGrpSpPr>
        <p:grpSpPr>
          <a:xfrm>
            <a:off x="356106" y="213064"/>
            <a:ext cx="3695150" cy="834778"/>
            <a:chOff x="243516" y="267236"/>
            <a:chExt cx="2701460" cy="687926"/>
          </a:xfrm>
        </p:grpSpPr>
        <p:sp>
          <p:nvSpPr>
            <p:cNvPr id="11" name="מלבן 10"/>
            <p:cNvSpPr/>
            <p:nvPr/>
          </p:nvSpPr>
          <p:spPr>
            <a:xfrm>
              <a:off x="1683676" y="307090"/>
              <a:ext cx="1261300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  <p:pic>
          <p:nvPicPr>
            <p:cNvPr id="12" name="תמונה 11" descr="תמונה שמכילה ציור&#10;&#10;התיאור נוצר באופן אוטומטי">
              <a:extLst>
                <a:ext uri="{FF2B5EF4-FFF2-40B4-BE49-F238E27FC236}">
                  <a16:creationId xmlns="" xmlns:a16="http://schemas.microsoft.com/office/drawing/2014/main" id="{0198B5AB-FFD1-4745-9A1E-629430927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16" y="267236"/>
              <a:ext cx="1440160" cy="489032"/>
            </a:xfrm>
            <a:prstGeom prst="rect">
              <a:avLst/>
            </a:prstGeom>
          </p:spPr>
        </p:pic>
      </p:grpSp>
      <p:pic>
        <p:nvPicPr>
          <p:cNvPr id="13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קבוצה 13"/>
          <p:cNvGrpSpPr/>
          <p:nvPr/>
        </p:nvGrpSpPr>
        <p:grpSpPr>
          <a:xfrm>
            <a:off x="0" y="0"/>
            <a:ext cx="3734171" cy="1409700"/>
            <a:chOff x="214988" y="259679"/>
            <a:chExt cx="2729988" cy="1161709"/>
          </a:xfrm>
          <a:solidFill>
            <a:schemeClr val="bg1"/>
          </a:solidFill>
        </p:grpSpPr>
        <p:sp>
          <p:nvSpPr>
            <p:cNvPr id="15" name="מלבן 14"/>
            <p:cNvSpPr/>
            <p:nvPr/>
          </p:nvSpPr>
          <p:spPr>
            <a:xfrm>
              <a:off x="214988" y="259679"/>
              <a:ext cx="2729988" cy="1161709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  <p:pic>
          <p:nvPicPr>
            <p:cNvPr id="16" name="תמונה 15" descr="תמונה שמכילה ציור&#10;&#10;התיאור נוצר באופן אוטומטי">
              <a:extLst>
                <a:ext uri="{FF2B5EF4-FFF2-40B4-BE49-F238E27FC236}">
                  <a16:creationId xmlns="" xmlns:a16="http://schemas.microsoft.com/office/drawing/2014/main" id="{0198B5AB-FFD1-4745-9A1E-629430927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631" y="447786"/>
              <a:ext cx="1440160" cy="4890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968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37524" y="335776"/>
            <a:ext cx="8182419" cy="760428"/>
          </a:xfrm>
        </p:spPr>
        <p:txBody>
          <a:bodyPr/>
          <a:lstStyle/>
          <a:p>
            <a:r>
              <a:rPr lang="he-IL" dirty="0" smtClean="0"/>
              <a:t>מדיניות מתווה מציאות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3"/>
          <a:srcRect l="8181" t="3200" r="7565"/>
          <a:stretch/>
        </p:blipFill>
        <p:spPr>
          <a:xfrm>
            <a:off x="729721" y="2244436"/>
            <a:ext cx="5682955" cy="3176408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4"/>
          <a:srcRect l="17727" t="1598" r="20715"/>
          <a:stretch/>
        </p:blipFill>
        <p:spPr>
          <a:xfrm>
            <a:off x="7407337" y="2244436"/>
            <a:ext cx="4099853" cy="3188282"/>
          </a:xfrm>
          <a:prstGeom prst="rect">
            <a:avLst/>
          </a:prstGeom>
        </p:spPr>
      </p:pic>
      <p:grpSp>
        <p:nvGrpSpPr>
          <p:cNvPr id="5" name="קבוצה 4"/>
          <p:cNvGrpSpPr/>
          <p:nvPr/>
        </p:nvGrpSpPr>
        <p:grpSpPr>
          <a:xfrm>
            <a:off x="356106" y="213064"/>
            <a:ext cx="3695150" cy="834778"/>
            <a:chOff x="243516" y="267236"/>
            <a:chExt cx="2701460" cy="687926"/>
          </a:xfrm>
        </p:grpSpPr>
        <p:sp>
          <p:nvSpPr>
            <p:cNvPr id="6" name="מלבן 5"/>
            <p:cNvSpPr/>
            <p:nvPr/>
          </p:nvSpPr>
          <p:spPr>
            <a:xfrm>
              <a:off x="1683676" y="307090"/>
              <a:ext cx="1261300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  <p:pic>
          <p:nvPicPr>
            <p:cNvPr id="7" name="תמונה 6" descr="תמונה שמכילה ציור&#10;&#10;התיאור נוצר באופן אוטומטי">
              <a:extLst>
                <a:ext uri="{FF2B5EF4-FFF2-40B4-BE49-F238E27FC236}">
                  <a16:creationId xmlns="" xmlns:a16="http://schemas.microsoft.com/office/drawing/2014/main" id="{0198B5AB-FFD1-4745-9A1E-629430927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16" y="267236"/>
              <a:ext cx="1440160" cy="48903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032665" y="5830785"/>
            <a:ext cx="603266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מקור: </a:t>
            </a:r>
            <a:r>
              <a:rPr lang="en-US" sz="1400" dirty="0" smtClean="0"/>
              <a:t> </a:t>
            </a:r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www.youtube.com/watch?v=DeUE4kHRpEk</a:t>
            </a:r>
            <a:r>
              <a:rPr lang="en-US" sz="1400" dirty="0" smtClean="0"/>
              <a:t> </a:t>
            </a:r>
            <a:endParaRPr lang="he-IL" sz="1400" dirty="0"/>
          </a:p>
        </p:txBody>
      </p:sp>
    </p:spTree>
    <p:extLst>
      <p:ext uri="{BB962C8B-B14F-4D97-AF65-F5344CB8AC3E}">
        <p14:creationId xmlns:p14="http://schemas.microsoft.com/office/powerpoint/2010/main" val="265263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90804" y="6092042"/>
            <a:ext cx="545077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dirty="0" smtClean="0"/>
              <a:t>לפרטים נוספים כנסו לאתר:</a:t>
            </a:r>
            <a:r>
              <a:rPr lang="en-US" sz="1600" dirty="0"/>
              <a:t> </a:t>
            </a:r>
            <a:r>
              <a:rPr lang="en-US" sz="1600" dirty="0">
                <a:hlinkClick r:id="rId4"/>
              </a:rPr>
              <a:t>https://www.nanooa.org.il</a:t>
            </a:r>
            <a:r>
              <a:rPr lang="en-US" sz="1600" dirty="0" smtClean="0">
                <a:hlinkClick r:id="rId4"/>
              </a:rPr>
              <a:t>/</a:t>
            </a:r>
            <a:r>
              <a:rPr lang="en-US" sz="1600" dirty="0" smtClean="0"/>
              <a:t>  </a:t>
            </a:r>
            <a:r>
              <a:rPr lang="he-IL" sz="1600" dirty="0" smtClean="0"/>
              <a:t> </a:t>
            </a:r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12219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3"/>
          <a:srcRect l="20882" t="27460" r="61687" b="41127"/>
          <a:stretch/>
        </p:blipFill>
        <p:spPr>
          <a:xfrm>
            <a:off x="1048871" y="1690852"/>
            <a:ext cx="3709504" cy="3758410"/>
          </a:xfrm>
          <a:prstGeom prst="rect">
            <a:avLst/>
          </a:prstGeom>
        </p:spPr>
      </p:pic>
      <p:grpSp>
        <p:nvGrpSpPr>
          <p:cNvPr id="3" name="קבוצה 2"/>
          <p:cNvGrpSpPr/>
          <p:nvPr/>
        </p:nvGrpSpPr>
        <p:grpSpPr>
          <a:xfrm>
            <a:off x="356106" y="213064"/>
            <a:ext cx="3695150" cy="834778"/>
            <a:chOff x="243516" y="267236"/>
            <a:chExt cx="2701460" cy="687926"/>
          </a:xfrm>
        </p:grpSpPr>
        <p:sp>
          <p:nvSpPr>
            <p:cNvPr id="4" name="מלבן 3"/>
            <p:cNvSpPr/>
            <p:nvPr/>
          </p:nvSpPr>
          <p:spPr>
            <a:xfrm>
              <a:off x="1683676" y="307090"/>
              <a:ext cx="1261300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he-IL">
                <a:solidFill>
                  <a:prstClr val="white"/>
                </a:solidFill>
              </a:endParaRPr>
            </a:p>
          </p:txBody>
        </p:sp>
        <p:pic>
          <p:nvPicPr>
            <p:cNvPr id="5" name="תמונה 4" descr="תמונה שמכילה ציור&#10;&#10;התיאור נוצר באופן אוטומטי">
              <a:extLst>
                <a:ext uri="{FF2B5EF4-FFF2-40B4-BE49-F238E27FC236}">
                  <a16:creationId xmlns="" xmlns:a16="http://schemas.microsoft.com/office/drawing/2014/main" id="{0198B5AB-FFD1-4745-9A1E-6294309270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16" y="267236"/>
              <a:ext cx="1440160" cy="489032"/>
            </a:xfrm>
            <a:prstGeom prst="rect">
              <a:avLst/>
            </a:prstGeom>
          </p:spPr>
        </p:pic>
      </p:grpSp>
      <p:sp>
        <p:nvSpPr>
          <p:cNvPr id="6" name="כותרת 1"/>
          <p:cNvSpPr txBox="1">
            <a:spLocks/>
          </p:cNvSpPr>
          <p:nvPr/>
        </p:nvSpPr>
        <p:spPr>
          <a:xfrm>
            <a:off x="3461274" y="426276"/>
            <a:ext cx="8182419" cy="760428"/>
          </a:xfrm>
          <a:prstGeom prst="rect">
            <a:avLst/>
          </a:prstGeom>
        </p:spPr>
        <p:txBody>
          <a:bodyPr/>
          <a:lstStyle>
            <a:lvl1pPr algn="r" defTabSz="914400" rtl="1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/>
              <a:t>מגדל פיקוח לתחבורה יבשתית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4571998" y="1426785"/>
            <a:ext cx="7243949" cy="480131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העתיד – כלים אוטונומיים רבים ומגוונים</a:t>
            </a:r>
          </a:p>
          <a:p>
            <a:r>
              <a:rPr lang="he-IL" dirty="0" smtClean="0"/>
              <a:t>המטרה – תנועה יעילה ובת קיימא</a:t>
            </a:r>
          </a:p>
          <a:p>
            <a:r>
              <a:rPr lang="he-IL" dirty="0" smtClean="0"/>
              <a:t>האמצעי – מגדל פיקוח</a:t>
            </a:r>
          </a:p>
          <a:p>
            <a:endParaRPr lang="he-IL" dirty="0" smtClean="0"/>
          </a:p>
          <a:p>
            <a:r>
              <a:rPr lang="he-IL" dirty="0" smtClean="0"/>
              <a:t>איך:</a:t>
            </a:r>
            <a:endParaRPr lang="he-IL" dirty="0"/>
          </a:p>
          <a:p>
            <a:endParaRPr lang="he-IL" dirty="0" smtClean="0"/>
          </a:p>
          <a:p>
            <a:r>
              <a:rPr lang="he-IL" dirty="0" smtClean="0"/>
              <a:t>1. יצירת </a:t>
            </a:r>
            <a:r>
              <a:rPr lang="he-IL" b="1" dirty="0" smtClean="0"/>
              <a:t>תאום דיגיטלי ציבורי </a:t>
            </a:r>
            <a:r>
              <a:rPr lang="he-IL" dirty="0" smtClean="0"/>
              <a:t>– תמונה כוללת של המצב התחבורתי </a:t>
            </a:r>
            <a:r>
              <a:rPr lang="he-IL" dirty="0"/>
              <a:t>בזמן אמת</a:t>
            </a:r>
            <a:r>
              <a:rPr lang="he-IL" dirty="0" smtClean="0"/>
              <a:t> (מהפרטי לציבורי, תחרות, פרטיות, </a:t>
            </a:r>
            <a:r>
              <a:rPr lang="he-IL" dirty="0"/>
              <a:t>תקשורת, סטנדרטים, סייבר</a:t>
            </a:r>
            <a:r>
              <a:rPr lang="he-IL" dirty="0" smtClean="0"/>
              <a:t>)</a:t>
            </a:r>
          </a:p>
          <a:p>
            <a:endParaRPr lang="he-IL" dirty="0" smtClean="0"/>
          </a:p>
          <a:p>
            <a:r>
              <a:rPr lang="he-IL" dirty="0" smtClean="0"/>
              <a:t>2. יצירת </a:t>
            </a:r>
            <a:r>
              <a:rPr lang="he-IL" b="1" dirty="0" smtClean="0"/>
              <a:t>מגדל פיקוח </a:t>
            </a:r>
            <a:r>
              <a:rPr lang="he-IL" dirty="0" smtClean="0"/>
              <a:t>ליישום מדיניות </a:t>
            </a:r>
            <a:r>
              <a:rPr lang="he-IL" dirty="0"/>
              <a:t>באמצעות כללים ותמריצים</a:t>
            </a:r>
            <a:endParaRPr lang="he-IL" dirty="0" smtClean="0"/>
          </a:p>
          <a:p>
            <a:r>
              <a:rPr lang="he-IL" dirty="0" smtClean="0"/>
              <a:t>(גיבוש מדיניות, מערכת שו"ב, מיסוי חכם)</a:t>
            </a:r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pPr algn="ctr"/>
            <a:r>
              <a:rPr lang="he-IL" dirty="0" smtClean="0"/>
              <a:t>תשתית טכנולוגית– תנאי לתנועה יעילה ובת קיימא בעתיד 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96078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ציור&#10;&#10;התיאור נוצר באופן אוטומטי">
            <a:extLst>
              <a:ext uri="{FF2B5EF4-FFF2-40B4-BE49-F238E27FC236}">
                <a16:creationId xmlns="" xmlns:a16="http://schemas.microsoft.com/office/drawing/2014/main" id="{0198B5AB-FFD1-4745-9A1E-629430927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20" y="292100"/>
            <a:ext cx="4255107" cy="1444898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3916746" y="3390391"/>
            <a:ext cx="4107007" cy="1149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e-IL" sz="2945" b="1" dirty="0" smtClean="0">
                <a:solidFill>
                  <a:schemeClr val="bg2">
                    <a:lumMod val="50000"/>
                  </a:schemeClr>
                </a:solidFill>
              </a:rPr>
              <a:t>לפרטים נוספים:</a:t>
            </a:r>
            <a:endParaRPr lang="en-US" sz="2945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3927" b="1" dirty="0"/>
          </a:p>
        </p:txBody>
      </p:sp>
      <p:pic>
        <p:nvPicPr>
          <p:cNvPr id="5" name="Picture 2" descr="C:\Users\ariel\Desktop\מנהלת\לוגואים\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3948" y="4056223"/>
            <a:ext cx="1381095" cy="1381095"/>
          </a:xfrm>
          <a:prstGeom prst="rect">
            <a:avLst/>
          </a:prstGeom>
          <a:noFill/>
        </p:spPr>
      </p:pic>
      <p:pic>
        <p:nvPicPr>
          <p:cNvPr id="6" name="Picture 3" descr="C:\Users\ariel\Desktop\מנהלת\לוגואים\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221" y="4264738"/>
            <a:ext cx="994457" cy="994457"/>
          </a:xfrm>
          <a:prstGeom prst="rect">
            <a:avLst/>
          </a:prstGeom>
          <a:noFill/>
        </p:spPr>
      </p:pic>
      <p:pic>
        <p:nvPicPr>
          <p:cNvPr id="7" name="Picture 4" descr="C:\Users\ariel\Desktop\מנהלת\לוגואים\LinkedI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7602" y="4323557"/>
            <a:ext cx="753325" cy="753325"/>
          </a:xfrm>
          <a:prstGeom prst="rect">
            <a:avLst/>
          </a:prstGeom>
          <a:noFill/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7346" y="4264739"/>
            <a:ext cx="844564" cy="844564"/>
          </a:xfrm>
          <a:prstGeom prst="rect">
            <a:avLst/>
          </a:prstGeom>
        </p:spPr>
      </p:pic>
      <p:sp>
        <p:nvSpPr>
          <p:cNvPr id="9" name="כותרת 1"/>
          <p:cNvSpPr txBox="1">
            <a:spLocks/>
          </p:cNvSpPr>
          <p:nvPr/>
        </p:nvSpPr>
        <p:spPr>
          <a:xfrm>
            <a:off x="1879041" y="2629963"/>
            <a:ext cx="8182419" cy="760428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תודה!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1866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lish Presentation template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יצוב מותאם אישית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עיצוב מותאם אישית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קלאסי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211</Words>
  <Application>Microsoft Office PowerPoint</Application>
  <PresentationFormat>מסך רחב</PresentationFormat>
  <Paragraphs>55</Paragraphs>
  <Slides>9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9</vt:i4>
      </vt:variant>
    </vt:vector>
  </HeadingPairs>
  <TitlesOfParts>
    <vt:vector size="15" baseType="lpstr">
      <vt:lpstr>Arial</vt:lpstr>
      <vt:lpstr>Calibri</vt:lpstr>
      <vt:lpstr>Times New Roman</vt:lpstr>
      <vt:lpstr>English Presentation template</vt:lpstr>
      <vt:lpstr>עיצוב מותאם אישית</vt:lpstr>
      <vt:lpstr>1_עיצוב מותאם אישית</vt:lpstr>
      <vt:lpstr>מצגת של PowerPoint</vt:lpstr>
      <vt:lpstr>מנהלת תחבורה חכמה במשרד ראש הממשלה</vt:lpstr>
      <vt:lpstr>מצגת של PowerPoint</vt:lpstr>
      <vt:lpstr>מהפכת התחבורה החכמה תשנה המון</vt:lpstr>
      <vt:lpstr>תחבורה חכמה = פוטנציאל גדול</vt:lpstr>
      <vt:lpstr>מדיניות מתווה מציאות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התכנית הלאומית לתחבורה חכמה</dc:title>
  <dc:creator>‏‏משתמש Windows</dc:creator>
  <cp:lastModifiedBy>דניאלה גרא מרגליות</cp:lastModifiedBy>
  <cp:revision>18</cp:revision>
  <dcterms:created xsi:type="dcterms:W3CDTF">2021-06-04T05:53:09Z</dcterms:created>
  <dcterms:modified xsi:type="dcterms:W3CDTF">2021-06-06T11:38:29Z</dcterms:modified>
</cp:coreProperties>
</file>