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6"/>
  </p:notesMasterIdLst>
  <p:sldIdLst>
    <p:sldId id="257" r:id="rId4"/>
    <p:sldId id="562" r:id="rId5"/>
    <p:sldId id="659" r:id="rId6"/>
    <p:sldId id="657" r:id="rId7"/>
    <p:sldId id="563" r:id="rId8"/>
    <p:sldId id="633" r:id="rId9"/>
    <p:sldId id="650" r:id="rId10"/>
    <p:sldId id="660" r:id="rId11"/>
    <p:sldId id="651" r:id="rId12"/>
    <p:sldId id="623" r:id="rId13"/>
    <p:sldId id="616" r:id="rId14"/>
    <p:sldId id="655" r:id="rId15"/>
    <p:sldId id="485" r:id="rId16"/>
    <p:sldId id="639" r:id="rId17"/>
    <p:sldId id="643" r:id="rId18"/>
    <p:sldId id="640" r:id="rId19"/>
    <p:sldId id="644" r:id="rId20"/>
    <p:sldId id="549" r:id="rId21"/>
    <p:sldId id="548" r:id="rId22"/>
    <p:sldId id="585" r:id="rId23"/>
    <p:sldId id="604" r:id="rId24"/>
    <p:sldId id="645" r:id="rId25"/>
    <p:sldId id="588" r:id="rId26"/>
    <p:sldId id="648" r:id="rId27"/>
    <p:sldId id="641" r:id="rId28"/>
    <p:sldId id="636" r:id="rId29"/>
    <p:sldId id="649" r:id="rId30"/>
    <p:sldId id="642" r:id="rId31"/>
    <p:sldId id="601" r:id="rId32"/>
    <p:sldId id="600" r:id="rId33"/>
    <p:sldId id="662" r:id="rId34"/>
    <p:sldId id="6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FFFF00"/>
    <a:srgbClr val="F2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2999" autoAdjust="0"/>
  </p:normalViewPr>
  <p:slideViewPr>
    <p:cSldViewPr snapToGrid="0">
      <p:cViewPr varScale="1">
        <p:scale>
          <a:sx n="56" d="100"/>
          <a:sy n="56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MI\&#1495;&#1493;&#1502;&#1512;&#1497;&#1501;%20&#1502;&#1511;&#1510;&#1493;&#1506;&#1497;&#1497;&#1501;\&#1499;&#1500;&#1500;&#1497;\&#1508;&#1497;&#1510;&#1493;&#1500;%20&#1504;&#1505;&#1497;&#1506;&#1493;&#1514;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/>
              <a:t>דרכי הגעה לעבודה </a:t>
            </a:r>
            <a:r>
              <a:rPr lang="he-IL" sz="2000" b="1" dirty="0"/>
              <a:t>(%)</a:t>
            </a:r>
            <a:endParaRPr lang="he-IL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גיליון1!$D$4</c:f>
              <c:strCache>
                <c:ptCount val="1"/>
                <c:pt idx="0">
                  <c:v>רכב פרטי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גיליון1!$E$4:$I$4</c:f>
              <c:numCache>
                <c:formatCode>General</c:formatCode>
                <c:ptCount val="5"/>
                <c:pt idx="0">
                  <c:v>31</c:v>
                </c:pt>
                <c:pt idx="1">
                  <c:v>48</c:v>
                </c:pt>
                <c:pt idx="2">
                  <c:v>58</c:v>
                </c:pt>
                <c:pt idx="3">
                  <c:v>60.7</c:v>
                </c:pt>
                <c:pt idx="4" formatCode="0.0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7-4E54-A8CE-D3AB4E1B3DFF}"/>
            </c:ext>
          </c:extLst>
        </c:ser>
        <c:ser>
          <c:idx val="1"/>
          <c:order val="1"/>
          <c:tx>
            <c:strRef>
              <c:f>גיליון1!$D$5</c:f>
              <c:strCache>
                <c:ptCount val="1"/>
                <c:pt idx="0">
                  <c:v>אוטובוס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גיליון1!$E$5:$I$5</c:f>
              <c:numCache>
                <c:formatCode>General</c:formatCode>
                <c:ptCount val="5"/>
                <c:pt idx="0">
                  <c:v>34</c:v>
                </c:pt>
                <c:pt idx="1">
                  <c:v>25</c:v>
                </c:pt>
                <c:pt idx="2">
                  <c:v>19</c:v>
                </c:pt>
                <c:pt idx="3">
                  <c:v>17.5</c:v>
                </c:pt>
                <c:pt idx="4" formatCode="0.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7-4E54-A8CE-D3AB4E1B3DFF}"/>
            </c:ext>
          </c:extLst>
        </c:ser>
        <c:ser>
          <c:idx val="2"/>
          <c:order val="2"/>
          <c:tx>
            <c:strRef>
              <c:f>גיליון1!$D$6</c:f>
              <c:strCache>
                <c:ptCount val="1"/>
                <c:pt idx="0">
                  <c:v>רכבת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גיליון1!$E$6:$I$6</c:f>
              <c:numCache>
                <c:formatCode>General</c:formatCode>
                <c:ptCount val="5"/>
                <c:pt idx="2">
                  <c:v>1</c:v>
                </c:pt>
                <c:pt idx="3">
                  <c:v>3.4</c:v>
                </c:pt>
                <c:pt idx="4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7-4E54-A8CE-D3AB4E1B3DFF}"/>
            </c:ext>
          </c:extLst>
        </c:ser>
        <c:ser>
          <c:idx val="3"/>
          <c:order val="3"/>
          <c:tx>
            <c:strRef>
              <c:f>גיליון1!$D$7</c:f>
              <c:strCache>
                <c:ptCount val="1"/>
                <c:pt idx="0">
                  <c:v>הסעה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גיליון1!$E$7:$I$7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9</c:v>
                </c:pt>
                <c:pt idx="3">
                  <c:v>7.8</c:v>
                </c:pt>
                <c:pt idx="4" formatCode="0.0">
                  <c:v>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7-4E54-A8CE-D3AB4E1B3DFF}"/>
            </c:ext>
          </c:extLst>
        </c:ser>
        <c:ser>
          <c:idx val="4"/>
          <c:order val="4"/>
          <c:tx>
            <c:strRef>
              <c:f>גיליון1!$D$8</c:f>
              <c:strCache>
                <c:ptCount val="1"/>
                <c:pt idx="0">
                  <c:v>אופניים/ ברגל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גיליון1!$E$8:$I$8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 formatCode="#,##0.0">
                  <c:v>9.2999999999999989</c:v>
                </c:pt>
                <c:pt idx="4" formatCode="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C7-4E54-A8CE-D3AB4E1B3DFF}"/>
            </c:ext>
          </c:extLst>
        </c:ser>
        <c:ser>
          <c:idx val="5"/>
          <c:order val="5"/>
          <c:tx>
            <c:strRef>
              <c:f>גיליון1!$D$9</c:f>
              <c:strCache>
                <c:ptCount val="1"/>
                <c:pt idx="0">
                  <c:v>אחר/מהבית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7-4E54-A8CE-D3AB4E1B3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גיליון1!$E$9:$I$9</c:f>
              <c:numCache>
                <c:formatCode>0</c:formatCode>
                <c:ptCount val="5"/>
                <c:pt idx="0" formatCode="General">
                  <c:v>1</c:v>
                </c:pt>
                <c:pt idx="1">
                  <c:v>0.4</c:v>
                </c:pt>
                <c:pt idx="2" formatCode="General">
                  <c:v>1</c:v>
                </c:pt>
                <c:pt idx="3" formatCode="General">
                  <c:v>1.3</c:v>
                </c:pt>
                <c:pt idx="4" formatCode="0.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C7-4E54-A8CE-D3AB4E1B3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401792"/>
        <c:axId val="598399496"/>
      </c:barChart>
      <c:catAx>
        <c:axId val="5984017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98399496"/>
        <c:crosses val="autoZero"/>
        <c:auto val="1"/>
        <c:lblAlgn val="ctr"/>
        <c:lblOffset val="100"/>
        <c:noMultiLvlLbl val="0"/>
      </c:catAx>
      <c:valAx>
        <c:axId val="598399496"/>
        <c:scaling>
          <c:orientation val="minMax"/>
          <c:max val="120"/>
        </c:scaling>
        <c:delete val="1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840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אחוזי מכירת רכבים חשמליים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גיליון1!$A$1</c:f>
              <c:strCache>
                <c:ptCount val="1"/>
                <c:pt idx="0">
                  <c:v>סין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גיליון1!$A$2</c:f>
              <c:numCache>
                <c:formatCode>0.00%</c:formatCode>
                <c:ptCount val="1"/>
                <c:pt idx="0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9-4AD5-B368-0401B45F112D}"/>
            </c:ext>
          </c:extLst>
        </c:ser>
        <c:ser>
          <c:idx val="1"/>
          <c:order val="1"/>
          <c:tx>
            <c:strRef>
              <c:f>גיליון1!$B$1</c:f>
              <c:strCache>
                <c:ptCount val="1"/>
                <c:pt idx="0">
                  <c:v>אירופה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גיליון1!$B$2</c:f>
              <c:numCache>
                <c:formatCode>0.00%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9-4AD5-B368-0401B45F112D}"/>
            </c:ext>
          </c:extLst>
        </c:ser>
        <c:ser>
          <c:idx val="2"/>
          <c:order val="2"/>
          <c:tx>
            <c:strRef>
              <c:f>גיליון1!$C$1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גיליון1!$C$2</c:f>
              <c:numCache>
                <c:formatCode>0.00%</c:formatCode>
                <c:ptCount val="1"/>
                <c:pt idx="0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9-4AD5-B368-0401B45F112D}"/>
            </c:ext>
          </c:extLst>
        </c:ser>
        <c:ser>
          <c:idx val="3"/>
          <c:order val="3"/>
          <c:tx>
            <c:strRef>
              <c:f>גיליון1!$D$1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גיליון1!$D$2</c:f>
              <c:numCache>
                <c:formatCode>0.00%</c:formatCode>
                <c:ptCount val="1"/>
                <c:pt idx="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9-4AD5-B368-0401B45F11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972784"/>
        <c:axId val="491974424"/>
      </c:barChart>
      <c:catAx>
        <c:axId val="4919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1974424"/>
        <c:crosses val="autoZero"/>
        <c:auto val="1"/>
        <c:lblAlgn val="ctr"/>
        <c:lblOffset val="100"/>
        <c:noMultiLvlLbl val="0"/>
      </c:catAx>
      <c:valAx>
        <c:axId val="4919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197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5492642898712"/>
          <c:y val="0.8705907189537182"/>
          <c:w val="0.53069240004538454"/>
          <c:h val="0.10365688526237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660F-7EE7-4DD7-B8EF-8E2E0C8EEF0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7E74-896E-4452-AB41-2C5130704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בד"כ מתחילים במטרות, יעדים, תיאור בעיה. </a:t>
            </a:r>
          </a:p>
          <a:p>
            <a:pPr algn="r"/>
            <a:r>
              <a:rPr lang="he-IL" dirty="0"/>
              <a:t>אבל הפקטור אולי החשוב ביותר עכשיו הוא הטיימינג – יש עכשיו שעת כושר לעשייה שלא הייתה כמוה כבר הרבה זמן.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1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בד"כ מתחילים במטרות, יעדים, תיאור בעיה. </a:t>
            </a:r>
          </a:p>
          <a:p>
            <a:pPr algn="r"/>
            <a:r>
              <a:rPr lang="he-IL" dirty="0"/>
              <a:t>אבל הפקטור אולי החשוב ביותר עכשיו הוא הטיימינג – יש עכשיו שעת כושר לעשייה שלא הייתה כמוה כבר הרבה זמן.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8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32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1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60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קורה </a:t>
            </a:r>
            <a:r>
              <a:rPr lang="he-IL" dirty="0" err="1"/>
              <a:t>כשלא</a:t>
            </a:r>
            <a:r>
              <a:rPr lang="he-IL" dirty="0"/>
              <a:t> יודעים להקצות משהו בצורה כלכלית?</a:t>
            </a:r>
          </a:p>
          <a:p>
            <a:r>
              <a:rPr lang="he-IL" dirty="0"/>
              <a:t>מקצים אותו בשיטת "התור"- שזו הדרך הכי לא יעילה להקצות משאבים במחסור. </a:t>
            </a:r>
          </a:p>
          <a:p>
            <a:r>
              <a:rPr lang="he-IL" dirty="0"/>
              <a:t>גם מי שהגיע ראשון סובל (צריך לצאת מוקדם מאד בבוקר), גם מי שהגיע אחרון סובל (מבזבז המון זמן)</a:t>
            </a:r>
          </a:p>
          <a:p>
            <a:r>
              <a:rPr lang="he-IL" dirty="0"/>
              <a:t>גם מי שאין לו אמצעים סובל- עניים לא יכולים להרשות לעצמם את בזבוז הזמן, וגם מי שיש לו אמצעים סובל – אובדן שעות אדיר של עבודה בפריון גבוה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4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25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04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לכלל העובדים יוצע לוותר על החניה, עובד שיחבר להמשיך להחזיק בחניה ינוכה משכרו שווי השימוש בה.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שווי הניה יחול על כלל סוגי החניות - בין אם הן בבעלות המעסיק או שאינן.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גובה שווי החנייה ייקבע על פי סיווג ל-3 על פי המיקום הגיאוגרפי של מקום העבודה: בערים הגדולות והצפופות התעריף יהיה הגבוה ביותר ובאזורים מרוחקים מאוד בהם עלות החניה זניחה לא יחול תשלום. גם בכל עיר יחול תעריף דיפרנציאלי המחולק ל-3 רמות נוספות.</a:t>
            </a:r>
            <a:endParaRPr lang="he-I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חלוקת הזכאות לתווי חניה תעשה בהתאם לקיבולת החניה. </a:t>
            </a:r>
            <a:endParaRPr lang="he-I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אומדן צפוי הכנסות מהמהלך: 1.6 מיליארד ₪ בשנה.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מטריצת שווי: בין 0-900 ₪ לחודש. (תלוי באזור).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1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משהו יותר ויזואלי (או להפריד)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98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קורה </a:t>
            </a:r>
            <a:r>
              <a:rPr lang="he-IL" dirty="0" err="1"/>
              <a:t>כשלא</a:t>
            </a:r>
            <a:r>
              <a:rPr lang="he-IL" dirty="0"/>
              <a:t> יודעים להקצות משהו בצורה כלכלית?</a:t>
            </a:r>
          </a:p>
          <a:p>
            <a:r>
              <a:rPr lang="he-IL" dirty="0"/>
              <a:t>מקצים אותו בשיטת "התור"- שזו הדרך הכי לא יעילה להקצות משאבים במחסור. </a:t>
            </a:r>
          </a:p>
          <a:p>
            <a:r>
              <a:rPr lang="he-IL" dirty="0"/>
              <a:t>גם מי שהגיע ראשון סובל (צריך לצאת מוקדם מאד בבוקר), גם מי שהגיע אחרון סובל (מבזבז המון זמן)</a:t>
            </a:r>
          </a:p>
          <a:p>
            <a:r>
              <a:rPr lang="he-IL" dirty="0"/>
              <a:t>גם מי שאין לו אמצעים סובל- עניים לא יכולים להרשות לעצמם את בזבוז הזמן, וגם מי שיש לו אמצעים סובל – אובדן שעות אדיר של עבודה בפריון גבוה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מקור עולם –</a:t>
            </a:r>
          </a:p>
          <a:p>
            <a:r>
              <a:rPr lang="en-US" dirty="0"/>
              <a:t>https://www.businesswire.com/news/home/20210222005461/en/Canalys-China%E2%80%99s-electric-vehicle-sales-to-grow-by-more-than-50-in-2021-after-modest-2020</a:t>
            </a:r>
            <a:endParaRPr lang="he-IL" dirty="0"/>
          </a:p>
          <a:p>
            <a:r>
              <a:rPr lang="he-IL" dirty="0"/>
              <a:t>אירופה- </a:t>
            </a:r>
          </a:p>
          <a:p>
            <a:r>
              <a:rPr lang="en-US" dirty="0"/>
              <a:t>https://www.statista.com/statistics/625010/electric-vehicle-market-share-in-eu-annual/</a:t>
            </a:r>
            <a:endParaRPr lang="he-IL" dirty="0"/>
          </a:p>
          <a:p>
            <a:r>
              <a:rPr lang="he-IL" dirty="0"/>
              <a:t>מקור ישראל – </a:t>
            </a:r>
          </a:p>
          <a:p>
            <a:r>
              <a:rPr lang="en-US" dirty="0"/>
              <a:t>https://www.icar.co.il/%D7%97%D7%93%D7%A9%D7%95%D7%AA_%D7%A8%D7%9B%D7%91/%D7%9E%D7%A1%D7%99%D7%A8%D7%95%D7%AA_%D7%A8%D7%9B%D7%91_%D7%97%D7%93%D7%A9:_%D7%9B%D7%9E%D7%95%D7%AA_%D7%94%D7%97%D7%A9%D7%9E%D7%9C%D7%99%D7%95%D7%AA_%D7%91%D7%A2%D7%9C%D7%99%D7%94/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36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205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66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49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87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17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תחבורה ציבורית הנדרשת בתוספות שירות</a:t>
            </a:r>
          </a:p>
          <a:p>
            <a:r>
              <a:rPr lang="he-IL" dirty="0"/>
              <a:t>מוניות שאינן זמינות בשעות הפיק, ולא בימות גשם</a:t>
            </a:r>
          </a:p>
          <a:p>
            <a:r>
              <a:rPr lang="he-IL" dirty="0"/>
              <a:t>באבל ואגד תיק תק פועלים רק בערים ספציפיות</a:t>
            </a:r>
          </a:p>
          <a:p>
            <a:r>
              <a:rPr lang="he-IL" dirty="0"/>
              <a:t>ערים של כ- 50 אלף איש לא זוכות למענה, למרות פוטנציאל אדיר</a:t>
            </a:r>
          </a:p>
          <a:p>
            <a:r>
              <a:rPr lang="he-IL" dirty="0"/>
              <a:t>יש נכונות מצד הציבור לשלם על תחבורה זמינה יותר, אך המדינה לא מאפשרת זאת</a:t>
            </a:r>
          </a:p>
          <a:p>
            <a:r>
              <a:rPr lang="he-IL" dirty="0"/>
              <a:t>היעדר תחבורה ציבורית בשבת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5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711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87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ברברה אן </a:t>
            </a:r>
            <a:r>
              <a:rPr lang="he-IL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מיקולסקי</a:t>
            </a:r>
            <a:r>
              <a:rPr lang="he-I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היא פוליטיקאית אמריקאית מהמפלגה הדמוקרטית, שכיהנה כסנאטורית המייצגת את מדינת מרילנד מ-1987 עד 2017, עת הוחלפה </a:t>
            </a:r>
            <a:r>
              <a:rPr lang="he-IL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בכריס</a:t>
            </a:r>
            <a:r>
              <a:rPr lang="he-I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ואן </a:t>
            </a:r>
            <a:r>
              <a:rPr lang="he-IL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הולן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76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7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9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3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4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7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7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84C2-440E-4D38-96A8-4468DB89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A882C-326D-4113-89E8-32FA537CF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E891-73CD-4CD5-912D-E24425CE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992FA-0C97-40DB-99D3-943BBE2C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34DF-55D4-44CD-8222-1FB600B4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E5E2-22A4-4874-92D2-18FD626B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B36AD-1A91-4377-81A2-9C7E5BFE2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0618-25D0-4215-A168-587C5158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D490-7287-4908-A39A-33C5A394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CE25-E04E-46FA-AFC1-D7BF09D3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48C7B-E761-4251-8C44-472D578DD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4F6CF-6670-4B07-AF64-B307217D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4B15E-8202-4111-BCAB-045BD775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5944-2A5F-4AD3-B2BE-35F0556A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E15B-C96B-4CEB-8308-EF814D2F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7139-C9B4-4527-AC92-72757688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3A5F5-E6AE-47DB-A92D-40044A14C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B892-4E39-410B-9A90-1880569A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AA1A-2614-44F5-B74F-A20B0A4C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620DF-4CDD-4DE4-87DB-F856C680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AE5C-DF66-42FC-BC40-A636FD6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041A-DD14-48F9-9E8E-4A70941D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615D-3EEE-4149-8368-E69D6BBE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5046D-5208-4527-827D-24962DD0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3C80-E00E-4C03-BFA8-5B5D9E16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D5D6-49AE-434A-907F-BCCC8675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F5CF-B73A-4BDB-8334-B60BDF8D0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CB64-1714-40BC-9BF3-CEAEA9F0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2EA0-307E-4732-BC75-30737CCC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2CFE-9DB2-404F-8A77-ED878216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CEC4-E59D-4752-82A1-AE79C85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9CFC-465B-4D64-B71D-2A52C48C8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3D488-811B-48F7-ABB1-9BD635A98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12650-D337-448F-A128-3A65170D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1CC22-0E5F-41F4-8C73-C2A0D80A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D1FA-7E5E-4F30-9979-C2CF857D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1DFF-5DC0-437A-B830-742C630B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8E49-EF24-4220-BC2F-1E3B8FAA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92393-6CD1-4EEF-A3ED-6A39A7E76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0D7C8-AA58-428E-A675-2D72AEDD9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0A-55AA-4F26-8CA1-F0098AE0A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CA87A-7815-4FF9-885E-B757664D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F7DBC-8950-4B6B-A9DF-71DFD6F3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3B177-7D31-4DC8-A5B8-7809128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AF03-89BF-4512-9907-A6907681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D07A-8B60-494B-96B6-08BA2EDC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055A3-C116-43D2-AD64-D19A0BE0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9455-EB1E-438A-AAAB-3518B9F5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55763-F9E5-40AE-B4CF-1810EA81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AA22F-A570-46FA-B865-C84F0887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D019D-AD22-4AF0-912C-03BE611C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3CA8-8801-49CE-AB51-457EEF62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24CC-209F-49F4-8EB8-E6F4CD1D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E0DB8-0C7D-4FD8-94E4-374E6FE29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5BF5-EF55-47ED-B385-F92ADF4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CF45D-154A-4513-9F88-07FB162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A07A6-C079-4F66-A713-3A2021F8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B980-6838-42D5-90C5-413DC6A8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D2BE-D820-4832-AF84-FCA5B124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33176-12DF-4C22-8D45-3057C53D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8E78A-5E41-49F2-884B-2C33749B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4211A-CCE9-4AA0-B06F-2D823C77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46ED-2486-4EB2-8E12-51B7FBBC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21589-527E-493F-9928-A55096867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38AB6-A509-490E-BEAB-F35C405C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7FCB2-5372-4E35-88FA-C181B4B7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F3532-8AA9-44C4-B13F-9240C7C3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7D1A-21F4-4B54-8ED7-1FFB8D3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4E20-7316-4D8E-AC63-43FA7B19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D1914-38C8-4A3F-839B-641681033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F4E2-F7CB-4745-92A6-A8D27D64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E666-2E30-4285-B71D-43BA930A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2D4A-3893-4FAA-A139-78063A97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505AD-6525-425D-9672-3AD62015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C608-EEE0-4D01-92D2-C12C1A1F5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D0DDF-D8BE-4C07-B0C6-EAC8F0B9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5DF77-DE7E-493C-87F0-34FC35E4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05732-88A2-4EFC-99CD-07AF9D14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3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C41E71-A9BF-4E97-874F-CCB95B3A0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BE96BB8-9358-4EDD-A761-34DF0272E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DD5B02-2899-4A28-8070-E706CB09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D88-7CE2-4213-9C7E-9C09F0AD00BB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89D4C5-A6C7-4B19-A0B9-D8FF78AD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BBA972-EB6F-4921-A8A0-FEB9AF48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80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57DF21-D7DA-45A1-8FBC-B0A07A71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C26567-BF11-4E93-B98B-37CA512D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716282-50AC-429E-8EB3-ED47D9FC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B1A3-48B7-4D60-A8D6-E31336781A39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D15570-45B5-436B-B2FD-2918D015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B9C106-8D03-4A0D-8ED5-53CA26B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8699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02A2D9-BF5E-436E-8B49-261697BE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EDD0F1-573E-40DC-9E20-4968461F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45437D-D25B-4C36-8917-1780EAB6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2D2-697A-4CC4-8904-28BACCB99298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C2D472-E4A9-42FB-9C8F-68766B39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F69791-B121-4BAB-989C-E10596D7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554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2EE510-AADE-46F0-B2DA-3787B84C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4719C0-5CE3-4496-BB3D-B2FC50E5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BA9A9D-60B2-4A64-BAD3-181B77EF1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BF1A39-94F9-4253-B7B8-95BB49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A2FF-9BB9-4836-8C9B-FCCF0C92DD55}" type="datetime8">
              <a:rPr lang="he-IL" smtClean="0"/>
              <a:t>06 יוני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1AFA8D3-310C-47D7-A248-48A742CA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D0FD35-C5B7-4955-B27C-1CF758A0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385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A3BD4-9AED-46E9-8D9E-B00AD2D4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4023CA-5A33-4385-8528-4E8428914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3FEB89D-21E1-4873-84D6-EA843DDAF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7F45567-2782-4C50-9E67-E8A0CEAE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7D70C5-3F07-4B3C-80A1-99A7F4AF3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855BB3F-BA65-4919-BC5F-23CC058D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1D9B-0A12-47A0-8454-916D862C1AEC}" type="datetime8">
              <a:rPr lang="he-IL" smtClean="0"/>
              <a:t>06 יוני 21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08C8E39-ACC2-4020-937B-4B708650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816DBFF-0AB3-4A35-A36D-FCBBB4AA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149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2F6C44-6D9A-4247-8008-5715CE26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D0E9DF-867D-4059-9768-F14B21D3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1813-F5DC-46F6-9A26-B3CE03AC2CA8}" type="datetime8">
              <a:rPr lang="he-IL" smtClean="0"/>
              <a:t>06 יוני 21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8AB5802-7697-4034-98A0-7EFA8E1D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2EB09B3-2AF8-4359-B7C1-CC5B0454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750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2CA96D3-4347-4268-8A0E-830330C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43D-0AF1-4E60-A97F-EFF759EBDE92}" type="datetime8">
              <a:rPr lang="he-IL" smtClean="0"/>
              <a:t>06 יוני 21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CA872D3-B070-4E85-B6DB-9551B841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E972E9-3003-44B1-91A0-FEBA8C0D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6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52B4-BD1F-4041-8228-ABC34B3A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3BDDD-F559-4EDB-A3C3-7EBFBB5E4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D920-06BF-4251-A114-2815E0C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77B8-F0E6-45A6-809C-0C806274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D7F0-39F9-4810-B207-6215F2BB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8CEDC9-AF57-4B8A-98A8-C9B7C28D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0D077C-55CB-4F64-9B50-CD3AEA49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2B3C0F-3E95-4640-B7B1-54A100982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730A50-2538-4AE6-9780-68075559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781F-91D0-4D2B-B485-0E4BDA0B9BA2}" type="datetime8">
              <a:rPr lang="he-IL" smtClean="0"/>
              <a:t>06 יוני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0F2EA9-5640-4120-80C9-C382BFAF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435E3A8-A9E8-4101-9935-A166145F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189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C5337-CD96-4456-902B-B54AB5D8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6E15793-1E80-45C5-98E7-87FA1B84B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5B14632-E8C2-4F25-B496-D323445F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F437D41-BCE9-4AE5-974C-512685FA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6F4-42B9-4B2C-BBCC-E15E205C5BBA}" type="datetime8">
              <a:rPr lang="he-IL" smtClean="0"/>
              <a:t>06 יוני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4606883-F826-4EA4-A182-154822A6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11974E-7B7F-4CE5-A32F-4B7E774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34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EF5995-1897-482C-936F-FB501B21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24429AB-FFB0-439A-AC15-3EA231233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AB9EDA-1D9A-47DF-8B58-5B931316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C6DD-9100-401B-A2D1-80C4CC4236C2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BE6CF8-1F5E-493A-B8A9-FD253344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922147-264B-4447-8BA7-E155F26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690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B30B699-8307-419E-8EB9-67FDC58E5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B805CFC-80C9-45C9-BE28-F77FF1D0F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A2B403-229D-4296-A7EE-383DC3FC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A072-EFEB-44CC-9464-12DB00A4D520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ED2B51-1431-4482-90B6-23DF6669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AEDBB2-8B8C-46E6-ABFB-2DF910DD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5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0EE2-568A-4D28-8E5D-4070761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A0A4-B88D-4984-B90F-33247795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C289-B5A3-455E-AB1A-6F44E639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29D8-5B8B-4913-ABBA-438E0196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B4A6A-DA19-4E2C-8A15-329DCBA3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4ECA-2B0E-4DAD-ACAE-DC091FBA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DA03-7503-4BE4-90D6-36E5D1BA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7B125-16EA-4BCD-A7FC-196052160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57984-7B39-4742-BFE1-981D74B3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A709D-6075-46FD-8198-B277E079A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3CDB86-98DB-4C97-9D36-2626C929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BCB47-337B-472B-B382-B39DE7F8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63523-659D-4C50-B0B3-87B895F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15201-858E-4276-AE07-1D9E45E6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0719-E5CD-4E78-9D6A-7A7D1456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73D08-3583-470E-B8B9-5F1CD65A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D2F5E-30A4-4D8F-8127-9F4F22A2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6025E-A674-4880-A946-D1B41D10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83D76-21EB-48B9-AEBE-C2A7B7BE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B505-8983-4039-9016-CA3F5FEE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90E2-13FB-4343-9196-E15243BC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3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32EC-032E-48E8-973A-406A9F2C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0727-984E-461F-8B23-723297A1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EBF5E-9DE5-433D-92F8-16BF2B04C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85F09-3131-4E13-9BD1-B251106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03FD-186A-4711-B30E-74BBE51B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C5543-AACC-42CD-A156-29EB3B07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9EF0-0634-42E5-898E-9E2890FE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18280-3195-430D-BB13-77A581BAF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96A2-A49A-46EE-8CC9-E2F1CB4B8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C9A73-595F-438C-914C-F5405703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7A0CB-6BF6-419F-B40C-6DE69433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42CEA-E258-47D5-AD80-8B8A4642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57F24-3FAF-48F0-B2B1-C6D2B6FB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D0E8-6025-44B2-AAF6-5279BD8C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822-BF30-4084-93A9-AEA4EAA7B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7901-48F2-4A53-BE39-59EDC8C2AAE1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C9F7-C2B7-40D7-AC2D-44E63800F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E921D-C631-4D40-8964-6C565FE01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CD20-07ED-4C0B-B984-4A5B96C0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91502-E47F-4E71-801B-8D20FBB1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A8E3-93C4-4D59-BCE5-74D26EADD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28E8-B980-4859-AB1F-3786C5AE7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3036-5C68-47A8-ADDA-E0EFCD92E66F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7EEF-7C1B-49BD-BE49-4D537BA16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A4674-0FD3-43DB-9437-AA89A2110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CFC3-5CF3-4B83-9FD3-B1CCA6AE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663123D-595B-4A58-ACE3-1AC4D4B0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2B2188-211E-4110-A06D-2C51D777B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269C7E-E0FB-4CF2-836C-51D22F9B0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1571-F017-40D9-9911-866C33744114}" type="datetime8">
              <a:rPr lang="he-IL" smtClean="0"/>
              <a:t>06 יוני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676761-A430-4A31-9F25-84BB0A45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4D8D87-C51D-47AA-9A00-5FF867C72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38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4.png"/><Relationship Id="rId21" Type="http://schemas.openxmlformats.org/officeDocument/2006/relationships/image" Target="../media/image46.jpe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3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15.JP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jpe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hyperlink" Target="https://commons.wikimedia.org/wiki/File:Car_sign_with_two_persons.sv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streetsblog.org/2012/08/08/eyes-on-the-street-new-and-improved-allen-street-bikeway-and-plazas/" TargetMode="Externa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11" Type="http://schemas.openxmlformats.org/officeDocument/2006/relationships/hyperlink" Target="https://commons.wikimedia.org/wiki/File:Ua_5.8_informational_indicatory-road_with_lane_for_public_transport.svg" TargetMode="External"/><Relationship Id="rId5" Type="http://schemas.openxmlformats.org/officeDocument/2006/relationships/hyperlink" Target="http://animatorkk.blogspot.com/p/isometric-flash-backgrounds.html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62.jpg"/><Relationship Id="rId9" Type="http://schemas.openxmlformats.org/officeDocument/2006/relationships/hyperlink" Target="https://pxhere.com/en/photo/1444397" TargetMode="External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3705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37057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bus-school-2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12" Type="http://schemas.openxmlformats.org/officeDocument/2006/relationships/hyperlink" Target="http://www.pngall.com/road-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-nc/3.0/" TargetMode="External"/><Relationship Id="rId11" Type="http://schemas.openxmlformats.org/officeDocument/2006/relationships/image" Target="../media/image74.png"/><Relationship Id="rId5" Type="http://schemas.openxmlformats.org/officeDocument/2006/relationships/hyperlink" Target="http://pngimg.com/download/79841" TargetMode="External"/><Relationship Id="rId10" Type="http://schemas.openxmlformats.org/officeDocument/2006/relationships/hyperlink" Target="http://pngimg.com/download/72429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openclipart.org/detail/285337/parking-system" TargetMode="Externa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79841" TargetMode="Externa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flickr.com/photos/28011506@N04/8648068637/" TargetMode="External"/><Relationship Id="rId5" Type="http://schemas.openxmlformats.org/officeDocument/2006/relationships/image" Target="../media/image77.jpg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37057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ommons.wikimedia.org/wiki/File:BusLaneIsrael.svg" TargetMode="Externa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370571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85.png"/><Relationship Id="rId5" Type="http://schemas.openxmlformats.org/officeDocument/2006/relationships/hyperlink" Target="http://www.pngall.com/scales-pn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84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the-generous-husband.com/2016/04/07/warning-change-ahead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9.png"/><Relationship Id="rId4" Type="http://schemas.openxmlformats.org/officeDocument/2006/relationships/hyperlink" Target="mailto:Michal@mobility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stockphotos.biz/stockphoto/1536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10802" r="3776" b="1119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50" y="1404548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13649" y="2787621"/>
            <a:ext cx="9377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מניידות לשירות - </a:t>
            </a:r>
          </a:p>
          <a:p>
            <a:pPr algn="ctr" rtl="1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MAAS</a:t>
            </a: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 בישראל לטובת ניידות 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טובה יותר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10295515" y="3255815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AEBBB21E-59A4-4524-AEE1-A7B0017A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EA8-28CE-4A3B-BB99-3E8A1DEF237A}" type="slidenum">
              <a:rPr lang="x-none" smtClean="0"/>
              <a:t>1</a:t>
            </a:fld>
            <a:endParaRPr lang="x-none"/>
          </a:p>
        </p:txBody>
      </p: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082387" y="3305598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114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1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אנחנו?</a:t>
            </a: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15717736-FC8E-4B72-8C32-98C72DEA6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" y="124912"/>
            <a:ext cx="1833621" cy="474738"/>
          </a:xfrm>
          <a:prstGeom prst="rect">
            <a:avLst/>
          </a:prstGeom>
        </p:spPr>
      </p:pic>
      <p:pic>
        <p:nvPicPr>
          <p:cNvPr id="12" name="תמונה 7" descr="תמונה שמכילה אובייקט&#10;&#10;תיאור שנוצר ברמת מהימנות גבוהה מאוד">
            <a:extLst>
              <a:ext uri="{FF2B5EF4-FFF2-40B4-BE49-F238E27FC236}">
                <a16:creationId xmlns:a16="http://schemas.microsoft.com/office/drawing/2014/main" id="{6ED052F6-EEDC-4B65-B88D-F017C28C1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75" y="4522194"/>
            <a:ext cx="417541" cy="434619"/>
          </a:xfrm>
          <a:prstGeom prst="rect">
            <a:avLst/>
          </a:prstGeom>
        </p:spPr>
      </p:pic>
      <p:pic>
        <p:nvPicPr>
          <p:cNvPr id="13" name="תמונה 11">
            <a:extLst>
              <a:ext uri="{FF2B5EF4-FFF2-40B4-BE49-F238E27FC236}">
                <a16:creationId xmlns:a16="http://schemas.microsoft.com/office/drawing/2014/main" id="{FFDE18B8-DF24-44D3-9EF2-2EAF27296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87" y="4525528"/>
            <a:ext cx="676532" cy="41540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B4870B7-F8F8-4E6E-B245-7E941FEC0A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>
          <a:xfrm>
            <a:off x="10630352" y="2849597"/>
            <a:ext cx="1120858" cy="738912"/>
          </a:xfrm>
          <a:prstGeom prst="rect">
            <a:avLst/>
          </a:prstGeom>
        </p:spPr>
      </p:pic>
      <p:pic>
        <p:nvPicPr>
          <p:cNvPr id="17" name="תמונה 21">
            <a:extLst>
              <a:ext uri="{FF2B5EF4-FFF2-40B4-BE49-F238E27FC236}">
                <a16:creationId xmlns:a16="http://schemas.microsoft.com/office/drawing/2014/main" id="{DCA83420-7C12-417D-88FC-2DD883D89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6" y="5918951"/>
            <a:ext cx="731152" cy="761058"/>
          </a:xfrm>
          <a:prstGeom prst="rect">
            <a:avLst/>
          </a:prstGeom>
        </p:spPr>
      </p:pic>
      <p:pic>
        <p:nvPicPr>
          <p:cNvPr id="18" name="תמונה 23">
            <a:extLst>
              <a:ext uri="{FF2B5EF4-FFF2-40B4-BE49-F238E27FC236}">
                <a16:creationId xmlns:a16="http://schemas.microsoft.com/office/drawing/2014/main" id="{7B9183DD-0CE0-4224-9900-DA8E8281EC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98" y="1396974"/>
            <a:ext cx="995437" cy="392011"/>
          </a:xfrm>
          <a:prstGeom prst="rect">
            <a:avLst/>
          </a:prstGeom>
        </p:spPr>
      </p:pic>
      <p:pic>
        <p:nvPicPr>
          <p:cNvPr id="19" name="תמונה 25">
            <a:extLst>
              <a:ext uri="{FF2B5EF4-FFF2-40B4-BE49-F238E27FC236}">
                <a16:creationId xmlns:a16="http://schemas.microsoft.com/office/drawing/2014/main" id="{B7B59A46-FBA4-4730-A4BD-C4654B436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61" y="2020671"/>
            <a:ext cx="661117" cy="688158"/>
          </a:xfrm>
          <a:prstGeom prst="rect">
            <a:avLst/>
          </a:prstGeom>
        </p:spPr>
      </p:pic>
      <p:pic>
        <p:nvPicPr>
          <p:cNvPr id="20" name="Picture 2" descr="×ª××¦××ª ×ª××× × ×¢×××¨ ×©××× ×¡××§×¡×">
            <a:extLst>
              <a:ext uri="{FF2B5EF4-FFF2-40B4-BE49-F238E27FC236}">
                <a16:creationId xmlns:a16="http://schemas.microsoft.com/office/drawing/2014/main" id="{3E3E7215-6D2D-4B0D-9CE7-03CE05B9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58" y="1459278"/>
            <a:ext cx="997644" cy="2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â«×¤××× ××¨ ××©×¨×× ××××â¬â">
            <a:extLst>
              <a:ext uri="{FF2B5EF4-FFF2-40B4-BE49-F238E27FC236}">
                <a16:creationId xmlns:a16="http://schemas.microsoft.com/office/drawing/2014/main" id="{EFEDCE02-A241-4BD1-86BA-18948A80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06" y="2900468"/>
            <a:ext cx="441770" cy="5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STARTUP NATION CENTRAL LOGO">
            <a:extLst>
              <a:ext uri="{FF2B5EF4-FFF2-40B4-BE49-F238E27FC236}">
                <a16:creationId xmlns:a16="http://schemas.microsoft.com/office/drawing/2014/main" id="{EF10319D-695B-49AB-B578-96B7F53D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46" y="5900466"/>
            <a:ext cx="737715" cy="7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×ª××¦××ª ×ª××× × ×¢×××¨ âªGNRGY LOGOâ¬â">
            <a:extLst>
              <a:ext uri="{FF2B5EF4-FFF2-40B4-BE49-F238E27FC236}">
                <a16:creationId xmlns:a16="http://schemas.microsoft.com/office/drawing/2014/main" id="{85330E8D-9FBB-4EA9-9DBB-B8E5BAFB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6" y="5263782"/>
            <a:ext cx="661117" cy="6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×ª××¦××ª ×ª××× × ×¢×××¨ ××¨ ×××× ××××">
            <a:extLst>
              <a:ext uri="{FF2B5EF4-FFF2-40B4-BE49-F238E27FC236}">
                <a16:creationId xmlns:a16="http://schemas.microsoft.com/office/drawing/2014/main" id="{E3095A93-7F0D-4C3E-949A-9B417BFA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58" y="3429000"/>
            <a:ext cx="992045" cy="10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×ª××¦××ª ×ª××× × ×¢×××¨ ×¤× ×× ××××">
            <a:extLst>
              <a:ext uri="{FF2B5EF4-FFF2-40B4-BE49-F238E27FC236}">
                <a16:creationId xmlns:a16="http://schemas.microsoft.com/office/drawing/2014/main" id="{3F8A6134-5604-440A-AF5B-BB927A71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47" y="2795077"/>
            <a:ext cx="1029485" cy="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×ª××¦××ª ×ª××× × ×¢×××¨ ×××× ××××× ××××">
            <a:extLst>
              <a:ext uri="{FF2B5EF4-FFF2-40B4-BE49-F238E27FC236}">
                <a16:creationId xmlns:a16="http://schemas.microsoft.com/office/drawing/2014/main" id="{D9A7E137-D994-4133-A2AB-1A1CF9E0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28" y="3693125"/>
            <a:ext cx="803788" cy="6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×ª××¦××ª ×ª××× × ×¢×××¨ ×××× ×¡×× ××">
            <a:extLst>
              <a:ext uri="{FF2B5EF4-FFF2-40B4-BE49-F238E27FC236}">
                <a16:creationId xmlns:a16="http://schemas.microsoft.com/office/drawing/2014/main" id="{61C55B58-D417-40C7-B910-9CCF5106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156" y="5101558"/>
            <a:ext cx="867660" cy="9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×ª××¦××ª ×ª××× × ×¢×××¨ âªUBER LOGOâ¬â">
            <a:extLst>
              <a:ext uri="{FF2B5EF4-FFF2-40B4-BE49-F238E27FC236}">
                <a16:creationId xmlns:a16="http://schemas.microsoft.com/office/drawing/2014/main" id="{BCE5C363-C4B0-43F1-A587-0EFB48BD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81" y="2136386"/>
            <a:ext cx="706810" cy="4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×ª××¦××ª ×ª××× × ×¢×××¨ ×××× ××××× ××©××¨">
            <a:extLst>
              <a:ext uri="{FF2B5EF4-FFF2-40B4-BE49-F238E27FC236}">
                <a16:creationId xmlns:a16="http://schemas.microsoft.com/office/drawing/2014/main" id="{D28E8A9C-0CE1-4CE7-A794-C5A3CD3E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26" y="3727998"/>
            <a:ext cx="845672" cy="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תמונה 18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F845A6C3-9B82-4B49-95E2-F77C1FDEBFC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14" y="6093684"/>
            <a:ext cx="610666" cy="610666"/>
          </a:xfrm>
          <a:prstGeom prst="rect">
            <a:avLst/>
          </a:prstGeom>
        </p:spPr>
      </p:pic>
      <p:pic>
        <p:nvPicPr>
          <p:cNvPr id="32" name="Picture 6" descr="×ª××¦××ª ×ª××× × ×¢×××¨ ×©×××× ×××× ×× ××××">
            <a:extLst>
              <a:ext uri="{FF2B5EF4-FFF2-40B4-BE49-F238E27FC236}">
                <a16:creationId xmlns:a16="http://schemas.microsoft.com/office/drawing/2014/main" id="{463D98E5-2AB6-4912-BB76-48A869C57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 b="21290"/>
          <a:stretch/>
        </p:blipFill>
        <p:spPr bwMode="auto">
          <a:xfrm>
            <a:off x="8745294" y="5361632"/>
            <a:ext cx="1031808" cy="4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9">
            <a:extLst>
              <a:ext uri="{FF2B5EF4-FFF2-40B4-BE49-F238E27FC236}">
                <a16:creationId xmlns:a16="http://schemas.microsoft.com/office/drawing/2014/main" id="{C4F5DDE0-A0BE-443C-B555-60092112856A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967" y="4525528"/>
            <a:ext cx="596595" cy="370208"/>
          </a:xfrm>
          <a:prstGeom prst="rect">
            <a:avLst/>
          </a:prstGeom>
        </p:spPr>
      </p:pic>
      <p:pic>
        <p:nvPicPr>
          <p:cNvPr id="34" name="Picture 4" descr="Image result for ‫תחבורה היום ומחר‬‎">
            <a:extLst>
              <a:ext uri="{FF2B5EF4-FFF2-40B4-BE49-F238E27FC236}">
                <a16:creationId xmlns:a16="http://schemas.microsoft.com/office/drawing/2014/main" id="{DEFCC19B-9274-4282-A967-77D8118F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57" y="6063731"/>
            <a:ext cx="1780803" cy="6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4BB763AB-B645-4BFC-B037-0011FC2DB9B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91138" y="5810859"/>
            <a:ext cx="847519" cy="977241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26CB08CE-99D7-4586-A06C-593D448D8D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426" y="3030481"/>
            <a:ext cx="1972050" cy="456897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DE9F8AB2-5E55-43C6-9EDA-CF0E54A739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2287" y="3602205"/>
            <a:ext cx="1003624" cy="919989"/>
          </a:xfrm>
          <a:prstGeom prst="rect">
            <a:avLst/>
          </a:prstGeom>
        </p:spPr>
      </p:pic>
      <p:pic>
        <p:nvPicPr>
          <p:cNvPr id="49" name="תמונה 15">
            <a:extLst>
              <a:ext uri="{FF2B5EF4-FFF2-40B4-BE49-F238E27FC236}">
                <a16:creationId xmlns:a16="http://schemas.microsoft.com/office/drawing/2014/main" id="{D0CFBBFB-8FDC-4393-98BF-08E4E3D07D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22" y="1197325"/>
            <a:ext cx="651350" cy="677991"/>
          </a:xfrm>
          <a:prstGeom prst="rect">
            <a:avLst/>
          </a:prstGeom>
        </p:spPr>
      </p:pic>
      <p:pic>
        <p:nvPicPr>
          <p:cNvPr id="50" name="תמונה 27">
            <a:extLst>
              <a:ext uri="{FF2B5EF4-FFF2-40B4-BE49-F238E27FC236}">
                <a16:creationId xmlns:a16="http://schemas.microsoft.com/office/drawing/2014/main" id="{4369905E-B23E-451F-9EA3-345CBB8C9DF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90" y="2078910"/>
            <a:ext cx="1388256" cy="770687"/>
          </a:xfrm>
          <a:prstGeom prst="rect">
            <a:avLst/>
          </a:prstGeom>
        </p:spPr>
      </p:pic>
      <p:pic>
        <p:nvPicPr>
          <p:cNvPr id="51" name="תמונה 29">
            <a:extLst>
              <a:ext uri="{FF2B5EF4-FFF2-40B4-BE49-F238E27FC236}">
                <a16:creationId xmlns:a16="http://schemas.microsoft.com/office/drawing/2014/main" id="{989E21D5-D8D2-4EF7-88A2-8027F0DB86A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2" y="2223323"/>
            <a:ext cx="766422" cy="225471"/>
          </a:xfrm>
          <a:prstGeom prst="rect">
            <a:avLst/>
          </a:prstGeom>
        </p:spPr>
      </p:pic>
      <p:pic>
        <p:nvPicPr>
          <p:cNvPr id="52" name="Picture 6" descr="×ª××¦××ª ×ª××× × ×¢×××¨ ×××× ××× ××× ×××××¨×¡">
            <a:extLst>
              <a:ext uri="{FF2B5EF4-FFF2-40B4-BE49-F238E27FC236}">
                <a16:creationId xmlns:a16="http://schemas.microsoft.com/office/drawing/2014/main" id="{615AFCB9-675B-4005-B7E1-383C9516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49" y="1245816"/>
            <a:ext cx="636944" cy="6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11">
            <a:extLst>
              <a:ext uri="{FF2B5EF4-FFF2-40B4-BE49-F238E27FC236}">
                <a16:creationId xmlns:a16="http://schemas.microsoft.com/office/drawing/2014/main" id="{6ED07018-8E00-4B09-A74E-218D27E0009F}"/>
              </a:ext>
            </a:extLst>
          </p:cNvPr>
          <p:cNvGrpSpPr/>
          <p:nvPr/>
        </p:nvGrpSpPr>
        <p:grpSpPr>
          <a:xfrm>
            <a:off x="119211" y="651107"/>
            <a:ext cx="4629705" cy="1915302"/>
            <a:chOff x="1876276" y="1625492"/>
            <a:chExt cx="3101960" cy="1558375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55" name="Rectangle: Rounded Corners 4">
              <a:extLst>
                <a:ext uri="{FF2B5EF4-FFF2-40B4-BE49-F238E27FC236}">
                  <a16:creationId xmlns:a16="http://schemas.microsoft.com/office/drawing/2014/main" id="{80CF9221-AC7F-4DB1-A7DC-B308C8EBB29C}"/>
                </a:ext>
              </a:extLst>
            </p:cNvPr>
            <p:cNvSpPr txBox="1"/>
            <p:nvPr/>
          </p:nvSpPr>
          <p:spPr>
            <a:xfrm>
              <a:off x="1926101" y="1660770"/>
              <a:ext cx="3026225" cy="1366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  <p:sp>
          <p:nvSpPr>
            <p:cNvPr id="56" name="Rectangle: Rounded Corners 12">
              <a:extLst>
                <a:ext uri="{FF2B5EF4-FFF2-40B4-BE49-F238E27FC236}">
                  <a16:creationId xmlns:a16="http://schemas.microsoft.com/office/drawing/2014/main" id="{57CB7A24-A3AB-4E56-AD1A-A97039F7D69D}"/>
                </a:ext>
              </a:extLst>
            </p:cNvPr>
            <p:cNvSpPr/>
            <p:nvPr/>
          </p:nvSpPr>
          <p:spPr>
            <a:xfrm>
              <a:off x="1876276" y="1625492"/>
              <a:ext cx="3101960" cy="15583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4D0716D5-1FB1-48F2-ABB2-BF99440AA21C}"/>
              </a:ext>
            </a:extLst>
          </p:cNvPr>
          <p:cNvSpPr txBox="1"/>
          <p:nvPr/>
        </p:nvSpPr>
        <p:spPr>
          <a:xfrm>
            <a:off x="219395" y="854084"/>
            <a:ext cx="4502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חברה לתועלת הציבור (</a:t>
            </a:r>
            <a:r>
              <a:rPr lang="he-IL" alt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חל"צ</a:t>
            </a:r>
            <a:r>
              <a:rPr lang="he-IL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השמה לה למטרה להפוך את ישראל למובילה עולמית בהטמעת ויישום </a:t>
            </a:r>
            <a:r>
              <a:rPr lang="en-US" alt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MaaS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(Mobility-as-a-Service)</a:t>
            </a:r>
            <a:r>
              <a:rPr lang="he-IL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וביצירת מגוון אפשרויות ניידות יעילות ומקיימות בסביבה פתוחה לשינויים טכנולוגיים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4411E85-1411-424B-B3DE-C094C9F1E5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6" y="2415990"/>
            <a:ext cx="4151736" cy="3883489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C6F3293-7FDF-4573-B704-DB2D1613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9" y="5759162"/>
            <a:ext cx="867910" cy="7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41B922CC-1625-40DB-BEDD-F86F32640AF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44290" y="5497955"/>
            <a:ext cx="1242846" cy="472555"/>
          </a:xfrm>
          <a:prstGeom prst="rect">
            <a:avLst/>
          </a:prstGeom>
        </p:spPr>
      </p:pic>
      <p:sp>
        <p:nvSpPr>
          <p:cNvPr id="44" name="מציין מיקום של מספר שקופית 8">
            <a:extLst>
              <a:ext uri="{FF2B5EF4-FFF2-40B4-BE49-F238E27FC236}">
                <a16:creationId xmlns:a16="http://schemas.microsoft.com/office/drawing/2014/main" id="{7B9F3307-CF33-4A62-8251-535FD640C851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10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639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726961D-1092-49CB-85AA-BA44B1BE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95537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1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העיתוי הנכון הוא.... עכשיו!</a:t>
            </a:r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40A3491D-9EC1-46E3-AB85-D202E5614CAE}"/>
              </a:ext>
            </a:extLst>
          </p:cNvPr>
          <p:cNvGrpSpPr/>
          <p:nvPr/>
        </p:nvGrpSpPr>
        <p:grpSpPr>
          <a:xfrm>
            <a:off x="8982779" y="5496677"/>
            <a:ext cx="2161890" cy="806130"/>
            <a:chOff x="4257476" y="194138"/>
            <a:chExt cx="3869531" cy="23217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FC50B469-DFA0-4E19-BDD9-C13C56D9B46F}"/>
                </a:ext>
              </a:extLst>
            </p:cNvPr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FE33F8D5-E9FB-4227-ACC2-C2122FE81FAD}"/>
                </a:ext>
              </a:extLst>
            </p:cNvPr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4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A5505CB1-0F8A-4794-85AE-6EF3CDD6A9FA}"/>
              </a:ext>
            </a:extLst>
          </p:cNvPr>
          <p:cNvSpPr txBox="1"/>
          <p:nvPr/>
        </p:nvSpPr>
        <p:spPr>
          <a:xfrm>
            <a:off x="8791460" y="1553370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החרפת המצב בכבישים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95498B-0413-49DA-B59C-1F3CD7C3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17" y="1853488"/>
            <a:ext cx="4252192" cy="2607616"/>
          </a:xfrm>
          <a:prstGeom prst="rect">
            <a:avLst/>
          </a:prstGeom>
        </p:spPr>
      </p:pic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7E56F70D-FE90-4ABD-BF95-68596D708C02}"/>
              </a:ext>
            </a:extLst>
          </p:cNvPr>
          <p:cNvSpPr txBox="1"/>
          <p:nvPr/>
        </p:nvSpPr>
        <p:spPr>
          <a:xfrm>
            <a:off x="8791460" y="3429000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t" anchorCtr="0">
            <a:noAutofit/>
          </a:bodyPr>
          <a:lstStyle/>
          <a:p>
            <a:pPr marL="36000" lvl="1" algn="ctr" defTabSz="844550"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מצב פוליטי- ממשלה חדשה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D4695064-DB51-4CBF-AD6B-4297502216DE}"/>
              </a:ext>
            </a:extLst>
          </p:cNvPr>
          <p:cNvSpPr txBox="1"/>
          <p:nvPr/>
        </p:nvSpPr>
        <p:spPr>
          <a:xfrm>
            <a:off x="919933" y="1551709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t" anchorCtr="0">
            <a:noAutofit/>
          </a:bodyPr>
          <a:lstStyle/>
          <a:p>
            <a:pPr marL="36000" lvl="1" algn="ctr" defTabSz="844550"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"חזרה לשגרה"</a:t>
            </a:r>
          </a:p>
          <a:p>
            <a:pPr marL="36000" lvl="1" algn="ctr" defTabSz="844550"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מהקורונה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C3A7978D-466A-468F-87D2-5A99717110EA}"/>
              </a:ext>
            </a:extLst>
          </p:cNvPr>
          <p:cNvSpPr txBox="1"/>
          <p:nvPr/>
        </p:nvSpPr>
        <p:spPr>
          <a:xfrm>
            <a:off x="919933" y="3446919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b" anchorCtr="0">
            <a:noAutofit/>
          </a:bodyPr>
          <a:lstStyle/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משבר כלכלי (?)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922A2F5F-DF22-4C3C-AFDA-F87F41C18060}"/>
              </a:ext>
            </a:extLst>
          </p:cNvPr>
          <p:cNvGrpSpPr/>
          <p:nvPr/>
        </p:nvGrpSpPr>
        <p:grpSpPr>
          <a:xfrm>
            <a:off x="6576710" y="5487365"/>
            <a:ext cx="2161890" cy="806130"/>
            <a:chOff x="4257476" y="194138"/>
            <a:chExt cx="3869531" cy="23217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ABC24F65-3352-4641-9B41-CC516B22DDE7}"/>
                </a:ext>
              </a:extLst>
            </p:cNvPr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A2D970C9-C4BB-413C-85BB-7AD15583FD0D}"/>
                </a:ext>
              </a:extLst>
            </p:cNvPr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4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CBA7627-D161-4C5B-BE3C-B8F0D5038AA6}"/>
              </a:ext>
            </a:extLst>
          </p:cNvPr>
          <p:cNvGrpSpPr/>
          <p:nvPr/>
        </p:nvGrpSpPr>
        <p:grpSpPr>
          <a:xfrm>
            <a:off x="4076423" y="5487365"/>
            <a:ext cx="2161890" cy="806130"/>
            <a:chOff x="4257476" y="194138"/>
            <a:chExt cx="3869531" cy="23217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C08E90B-169F-4912-9985-7B9DA27A42E5}"/>
                </a:ext>
              </a:extLst>
            </p:cNvPr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3A5B90DE-FF39-42A4-A6C3-245753D92E56}"/>
                </a:ext>
              </a:extLst>
            </p:cNvPr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4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7030730-8AB9-429C-94F1-B091E6A4BE11}"/>
              </a:ext>
            </a:extLst>
          </p:cNvPr>
          <p:cNvSpPr txBox="1"/>
          <p:nvPr/>
        </p:nvSpPr>
        <p:spPr>
          <a:xfrm>
            <a:off x="9253984" y="5686199"/>
            <a:ext cx="16194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העלאת הפריון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15BE841-66CB-43FC-9B0A-54BD1DF28326}"/>
              </a:ext>
            </a:extLst>
          </p:cNvPr>
          <p:cNvSpPr txBox="1"/>
          <p:nvPr/>
        </p:nvSpPr>
        <p:spPr>
          <a:xfrm>
            <a:off x="6833047" y="5657718"/>
            <a:ext cx="16194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צמצום פערים 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AE9A03-82E7-42D5-83FE-46F94FD91E81}"/>
              </a:ext>
            </a:extLst>
          </p:cNvPr>
          <p:cNvSpPr txBox="1"/>
          <p:nvPr/>
        </p:nvSpPr>
        <p:spPr>
          <a:xfrm>
            <a:off x="4319635" y="5523175"/>
            <a:ext cx="1619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הורדת יוקר מחייה</a:t>
            </a:r>
          </a:p>
        </p:txBody>
      </p: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4E69877B-97DF-4BA4-9E97-603EBDB489C8}"/>
              </a:ext>
            </a:extLst>
          </p:cNvPr>
          <p:cNvGrpSpPr/>
          <p:nvPr/>
        </p:nvGrpSpPr>
        <p:grpSpPr>
          <a:xfrm>
            <a:off x="1670354" y="5505637"/>
            <a:ext cx="2161890" cy="806130"/>
            <a:chOff x="4257476" y="194138"/>
            <a:chExt cx="3869531" cy="23217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3F30907D-D49C-45CA-8AB8-F9C66DB3D13B}"/>
                </a:ext>
              </a:extLst>
            </p:cNvPr>
            <p:cNvSpPr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94E71572-4F16-4C6D-9552-782D7CBB74BF}"/>
                </a:ext>
              </a:extLst>
            </p:cNvPr>
            <p:cNvSpPr txBox="1"/>
            <p:nvPr/>
          </p:nvSpPr>
          <p:spPr>
            <a:xfrm>
              <a:off x="4257476" y="194138"/>
              <a:ext cx="3869531" cy="232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4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C7344C54-8832-470A-88B6-E038CD5FD717}"/>
              </a:ext>
            </a:extLst>
          </p:cNvPr>
          <p:cNvSpPr txBox="1"/>
          <p:nvPr/>
        </p:nvSpPr>
        <p:spPr>
          <a:xfrm>
            <a:off x="1919345" y="5532311"/>
            <a:ext cx="16194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יחסי </a:t>
            </a:r>
          </a:p>
          <a:p>
            <a:pPr algn="ctr"/>
            <a:r>
              <a:rPr lang="he-IL" sz="2000" dirty="0"/>
              <a:t>פריפריה-מרכז</a:t>
            </a:r>
          </a:p>
        </p:txBody>
      </p:sp>
    </p:spTree>
    <p:extLst>
      <p:ext uri="{BB962C8B-B14F-4D97-AF65-F5344CB8AC3E}">
        <p14:creationId xmlns:p14="http://schemas.microsoft.com/office/powerpoint/2010/main" val="92459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726961D-1092-49CB-85AA-BA44B1BE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95537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1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התוכנית לממשלה הקרובה – יש מה לעשות!</a:t>
            </a: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B30C72FB-ABD8-4B47-9403-20B40C088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7793">
            <a:off x="3902057" y="1240125"/>
            <a:ext cx="3758204" cy="5341802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A48409A3-AF23-4FF7-9C3A-3C2623561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6296187"/>
            <a:ext cx="1833621" cy="4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58243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464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32" name="מציין מיקום של מספר שקופית 8">
            <a:extLst>
              <a:ext uri="{FF2B5EF4-FFF2-40B4-BE49-F238E27FC236}">
                <a16:creationId xmlns:a16="http://schemas.microsoft.com/office/drawing/2014/main" id="{14A0A573-342E-4FAF-B66D-25DECF3ABBA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BE730AE-2F1D-402F-B70B-395F494252F6}"/>
              </a:ext>
            </a:extLst>
          </p:cNvPr>
          <p:cNvSpPr/>
          <p:nvPr/>
        </p:nvSpPr>
        <p:spPr>
          <a:xfrm>
            <a:off x="6297093" y="2461996"/>
            <a:ext cx="2550924" cy="1410929"/>
          </a:xfrm>
          <a:prstGeom prst="round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692A965-0F4C-4199-AAC7-56D6B32E15EF}"/>
              </a:ext>
            </a:extLst>
          </p:cNvPr>
          <p:cNvSpPr/>
          <p:nvPr/>
        </p:nvSpPr>
        <p:spPr>
          <a:xfrm>
            <a:off x="2450770" y="5107709"/>
            <a:ext cx="2502551" cy="1449886"/>
          </a:xfrm>
          <a:prstGeom prst="roundRect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57028B98-9663-492B-A0C0-EC5667B6F3EA}"/>
              </a:ext>
            </a:extLst>
          </p:cNvPr>
          <p:cNvSpPr/>
          <p:nvPr/>
        </p:nvSpPr>
        <p:spPr>
          <a:xfrm>
            <a:off x="3535027" y="2445320"/>
            <a:ext cx="2550924" cy="1427605"/>
          </a:xfrm>
          <a:prstGeom prst="roundRect">
            <a:avLst/>
          </a:prstGeom>
          <a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B776ED03-145D-4F0F-95A7-0DDDA4617C94}"/>
              </a:ext>
            </a:extLst>
          </p:cNvPr>
          <p:cNvSpPr/>
          <p:nvPr/>
        </p:nvSpPr>
        <p:spPr>
          <a:xfrm>
            <a:off x="7688558" y="5122012"/>
            <a:ext cx="2550924" cy="1456087"/>
          </a:xfrm>
          <a:prstGeom prst="roundRect">
            <a:avLst/>
          </a:prstGeom>
          <a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7C65513-3C9E-4A29-B8E6-116D6CF11BE8}"/>
              </a:ext>
            </a:extLst>
          </p:cNvPr>
          <p:cNvSpPr/>
          <p:nvPr/>
        </p:nvSpPr>
        <p:spPr>
          <a:xfrm>
            <a:off x="6297093" y="1431101"/>
            <a:ext cx="2550925" cy="91586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רשויות </a:t>
            </a:r>
            <a:r>
              <a:rPr lang="he-IL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מטרופוליניות</a:t>
            </a:r>
            <a:endParaRPr lang="he-IL" sz="28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A096FC93-78BC-45BA-9997-58112F6208E2}"/>
              </a:ext>
            </a:extLst>
          </p:cNvPr>
          <p:cNvSpPr/>
          <p:nvPr/>
        </p:nvSpPr>
        <p:spPr>
          <a:xfrm>
            <a:off x="3535027" y="1459237"/>
            <a:ext cx="2510573" cy="90188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רפורמות במיסוי</a:t>
            </a:r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877B320D-04B0-423A-BDAE-34A6FE03812A}"/>
              </a:ext>
            </a:extLst>
          </p:cNvPr>
          <p:cNvSpPr/>
          <p:nvPr/>
        </p:nvSpPr>
        <p:spPr>
          <a:xfrm>
            <a:off x="2440062" y="4133599"/>
            <a:ext cx="2475293" cy="91586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עירוני</a:t>
            </a: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2EA5DD77-F2F0-4955-847E-BD7E79A5CA43}"/>
              </a:ext>
            </a:extLst>
          </p:cNvPr>
          <p:cNvSpPr/>
          <p:nvPr/>
        </p:nvSpPr>
        <p:spPr>
          <a:xfrm>
            <a:off x="7688558" y="4159508"/>
            <a:ext cx="2498629" cy="89691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תחבורה ציבורית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9174C4C-9B6A-4C69-93E6-E18A26BB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12" y="189670"/>
            <a:ext cx="11364752" cy="11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כלים ומהלכים לשינוי המצב</a:t>
            </a:r>
          </a:p>
          <a:p>
            <a:pPr marL="0" marR="0" lvl="0" indent="0" algn="ct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2800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B80336D-EB99-4624-B457-4329C8672009}"/>
              </a:ext>
            </a:extLst>
          </p:cNvPr>
          <p:cNvSpPr/>
          <p:nvPr/>
        </p:nvSpPr>
        <p:spPr>
          <a:xfrm>
            <a:off x="5052642" y="4143075"/>
            <a:ext cx="2498629" cy="89691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תחבורה שיתופית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ACAA5ECF-E204-4B44-AC25-1E241CBD1B47}"/>
              </a:ext>
            </a:extLst>
          </p:cNvPr>
          <p:cNvSpPr/>
          <p:nvPr/>
        </p:nvSpPr>
        <p:spPr>
          <a:xfrm>
            <a:off x="5065653" y="5129768"/>
            <a:ext cx="2510573" cy="1449886"/>
          </a:xfrm>
          <a:prstGeom prst="roundRect">
            <a:avLst/>
          </a:prstGeom>
          <a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B5F5C0BD-7F53-45C5-B1CB-4A27DC5492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3" y="6240703"/>
            <a:ext cx="1784010" cy="5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ניהול תנועה </a:t>
            </a:r>
            <a:r>
              <a:rPr kumimoji="0" lang="he-IL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מטרופוליני</a:t>
            </a:r>
            <a:endParaRPr kumimoji="0" lang="he-IL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Heebo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 charset="0"/>
              <a:ea typeface="Heebo" charset="0"/>
              <a:cs typeface="Alpha" pitchFamily="2" charset="-79"/>
            </a:endParaRP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10351838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144434" y="3255813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979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9256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99" y="269924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ניהול תנועה </a:t>
            </a:r>
            <a:r>
              <a:rPr kumimoji="0" lang="he-IL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מטרופוליני</a:t>
            </a:r>
            <a:endParaRPr kumimoji="0" lang="he-IL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מציין מיקום של מספר שקופית 8">
            <a:extLst>
              <a:ext uri="{FF2B5EF4-FFF2-40B4-BE49-F238E27FC236}">
                <a16:creationId xmlns:a16="http://schemas.microsoft.com/office/drawing/2014/main" id="{BCC10925-FD15-406F-A823-E53CC913AD6D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E5F906-AD8C-40A5-81BF-81A740BD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59" y="1623468"/>
            <a:ext cx="119836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מה קורה כשאין ניהול תנועה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מטרופוליני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2292DE2-B21E-4876-9877-35C74B708E88}"/>
              </a:ext>
            </a:extLst>
          </p:cNvPr>
          <p:cNvSpPr txBox="1"/>
          <p:nvPr/>
        </p:nvSpPr>
        <p:spPr>
          <a:xfrm>
            <a:off x="7221844" y="2335282"/>
            <a:ext cx="291734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ניהול תנועה ארצי (ריכוזי)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A21DC03-D270-4389-B221-75967A09EE59}"/>
              </a:ext>
            </a:extLst>
          </p:cNvPr>
          <p:cNvSpPr txBox="1"/>
          <p:nvPr/>
        </p:nvSpPr>
        <p:spPr>
          <a:xfrm>
            <a:off x="2058777" y="2367971"/>
            <a:ext cx="370066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תחבורה לא תואמת את צרכי התושבים</a:t>
            </a:r>
          </a:p>
        </p:txBody>
      </p:sp>
      <p:pic>
        <p:nvPicPr>
          <p:cNvPr id="20" name="Picture 55">
            <a:extLst>
              <a:ext uri="{FF2B5EF4-FFF2-40B4-BE49-F238E27FC236}">
                <a16:creationId xmlns:a16="http://schemas.microsoft.com/office/drawing/2014/main" id="{04D22EC4-7BBF-41C7-85B6-65C8E5C8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999" y="2533004"/>
            <a:ext cx="813913" cy="9064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E41F4E1-8906-4BD3-8634-BEE80658021C}"/>
              </a:ext>
            </a:extLst>
          </p:cNvPr>
          <p:cNvSpPr txBox="1"/>
          <p:nvPr/>
        </p:nvSpPr>
        <p:spPr>
          <a:xfrm>
            <a:off x="9559136" y="3972185"/>
            <a:ext cx="2282344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הקמת 4 רשויות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מטרופוליניות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חל"צ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C3ADC30C-C90E-424A-927B-BDCE000785D8}"/>
              </a:ext>
            </a:extLst>
          </p:cNvPr>
          <p:cNvSpPr txBox="1"/>
          <p:nvPr/>
        </p:nvSpPr>
        <p:spPr>
          <a:xfrm>
            <a:off x="6657946" y="3972185"/>
            <a:ext cx="2414077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prstClr val="black"/>
              </a:solidFill>
              <a:latin typeface="Calibri" panose="020F0502020204030204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בסיס וולונטרי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dirty="0">
              <a:solidFill>
                <a:prstClr val="black"/>
              </a:solidFill>
              <a:latin typeface="Calibri" panose="020F0502020204030204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dirty="0">
              <a:solidFill>
                <a:prstClr val="black"/>
              </a:solidFill>
              <a:latin typeface="Calibri" panose="020F0502020204030204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AA8BF10-F91C-4474-BECE-FEBA18F977DF}"/>
              </a:ext>
            </a:extLst>
          </p:cNvPr>
          <p:cNvSpPr txBox="1"/>
          <p:nvPr/>
        </p:nvSpPr>
        <p:spPr>
          <a:xfrm>
            <a:off x="588720" y="3972185"/>
            <a:ext cx="2602871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סמכויות שלב ב':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תכנון מערך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התחב"צ</a:t>
            </a:r>
            <a:endParaRPr lang="he-IL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הכנת תכנית אב לתחבורה</a:t>
            </a:r>
            <a:endParaRPr lang="he-IL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800" dirty="0">
              <a:solidFill>
                <a:prstClr val="black"/>
              </a:solidFill>
              <a:latin typeface="Calibri" panose="020F0502020204030204"/>
              <a:cs typeface="Alpha" pitchFamily="2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B8FFD5D0-16F9-4B1C-AF30-094470B5A89F}"/>
              </a:ext>
            </a:extLst>
          </p:cNvPr>
          <p:cNvSpPr txBox="1"/>
          <p:nvPr/>
        </p:nvSpPr>
        <p:spPr>
          <a:xfrm>
            <a:off x="3552568" y="3941407"/>
            <a:ext cx="2597901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סמכויות שלב א':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eebo Medium" charset="0"/>
              <a:cs typeface="Calibri" panose="020F050202020403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שינויים במסלולי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תחב"צ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הקצאת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נת"צים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eebo Medium" charset="0"/>
              <a:cs typeface="Calibri" panose="020F050202020403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מרכז ניהול תנועה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 Medium" charset="0"/>
                <a:cs typeface="Calibri" panose="020F0502020204030204" pitchFamily="34" charset="0"/>
              </a:rPr>
              <a:t>מטורופוליני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eebo Medium" charset="0"/>
              <a:cs typeface="Calibri" panose="020F0502020204030204" pitchFamily="34" charset="0"/>
            </a:endParaRPr>
          </a:p>
        </p:txBody>
      </p:sp>
      <p:pic>
        <p:nvPicPr>
          <p:cNvPr id="34" name="Picture 36">
            <a:extLst>
              <a:ext uri="{FF2B5EF4-FFF2-40B4-BE49-F238E27FC236}">
                <a16:creationId xmlns:a16="http://schemas.microsoft.com/office/drawing/2014/main" id="{A663D619-9083-4D65-94A7-F55AE9AB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0681" y="6166656"/>
            <a:ext cx="445537" cy="49621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3B5E75A5-1B26-4B00-A4E5-5D51E01F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1" y="243138"/>
            <a:ext cx="4170232" cy="18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>
            <a:extLst>
              <a:ext uri="{FF2B5EF4-FFF2-40B4-BE49-F238E27FC236}">
                <a16:creationId xmlns:a16="http://schemas.microsoft.com/office/drawing/2014/main" id="{F44AD85F-B04E-4028-8C53-1B846378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0469" y="6145206"/>
            <a:ext cx="445537" cy="49621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2" name="Picture 36">
            <a:extLst>
              <a:ext uri="{FF2B5EF4-FFF2-40B4-BE49-F238E27FC236}">
                <a16:creationId xmlns:a16="http://schemas.microsoft.com/office/drawing/2014/main" id="{C97DFAAA-D414-4394-9884-4DE14E8F3F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4043" y="6169784"/>
            <a:ext cx="445537" cy="49621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4322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רפורמות במיסוי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 charset="0"/>
              <a:ea typeface="Heebo" charset="0"/>
              <a:cs typeface="Alpha" pitchFamily="2" charset="-79"/>
            </a:endParaRP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644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43729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95F51483-7A16-4579-950C-3B5274FC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1387006"/>
            <a:ext cx="3301494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הדרך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E56CEE5-3AEB-435B-B337-4C18D453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72" y="97338"/>
            <a:ext cx="104349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ebo" panose="00000500000000000000" pitchFamily="2" charset="-79"/>
                <a:ea typeface="+mn-ea"/>
                <a:cs typeface="HadasaNew" pitchFamily="2" charset="-79"/>
              </a:rPr>
              <a:t>מהלכי מיסוי בתחבורה</a:t>
            </a:r>
          </a:p>
        </p:txBody>
      </p:sp>
      <p:sp>
        <p:nvSpPr>
          <p:cNvPr id="32" name="מציין מיקום של מספר שקופית 8">
            <a:extLst>
              <a:ext uri="{FF2B5EF4-FFF2-40B4-BE49-F238E27FC236}">
                <a16:creationId xmlns:a16="http://schemas.microsoft.com/office/drawing/2014/main" id="{14A0A573-342E-4FAF-B66D-25DECF3ABBA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494A8073-DFDC-4655-BE27-62F463D5AE11}"/>
              </a:ext>
            </a:extLst>
          </p:cNvPr>
          <p:cNvSpPr/>
          <p:nvPr/>
        </p:nvSpPr>
        <p:spPr>
          <a:xfrm>
            <a:off x="10095940" y="1171246"/>
            <a:ext cx="1477328" cy="13847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50FD3E90-60FC-41C9-9648-9DB481013353}"/>
              </a:ext>
            </a:extLst>
          </p:cNvPr>
          <p:cNvSpPr/>
          <p:nvPr/>
        </p:nvSpPr>
        <p:spPr>
          <a:xfrm>
            <a:off x="10122472" y="3004898"/>
            <a:ext cx="1450796" cy="13653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7C19B2B6-BFB1-488A-86FA-3EA2567457A8}"/>
              </a:ext>
            </a:extLst>
          </p:cNvPr>
          <p:cNvSpPr/>
          <p:nvPr/>
        </p:nvSpPr>
        <p:spPr>
          <a:xfrm>
            <a:off x="4808010" y="1818709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8E0A99D1-D35A-4277-B057-653463A60258}"/>
              </a:ext>
            </a:extLst>
          </p:cNvPr>
          <p:cNvSpPr/>
          <p:nvPr/>
        </p:nvSpPr>
        <p:spPr>
          <a:xfrm>
            <a:off x="4689586" y="3960012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1D9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id="{F2C60C91-7B3F-456B-B2F6-634F806F8247}"/>
              </a:ext>
            </a:extLst>
          </p:cNvPr>
          <p:cNvSpPr/>
          <p:nvPr/>
        </p:nvSpPr>
        <p:spPr>
          <a:xfrm>
            <a:off x="10109206" y="4819182"/>
            <a:ext cx="1477328" cy="14011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215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D1A39E22-9E06-4A1F-B5E1-834136C1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83925" y="5160500"/>
            <a:ext cx="740523" cy="740523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532A2492-EBC7-4958-9D7F-93637791F7B7}"/>
              </a:ext>
            </a:extLst>
          </p:cNvPr>
          <p:cNvSpPr txBox="1"/>
          <p:nvPr/>
        </p:nvSpPr>
        <p:spPr>
          <a:xfrm>
            <a:off x="8466920" y="7043112"/>
            <a:ext cx="10580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 tooltip="http://pngimg.com/download/79841"/>
              </a:rPr>
              <a:t>תמונה זו</a:t>
            </a: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מאת מחבר לא ידוע ניתן ברשיון במסגרת </a:t>
            </a: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 tooltip="https://creativecommons.org/licenses/by-nc/3.0/"/>
              </a:rPr>
              <a:t>CC BY-NC</a:t>
            </a:r>
            <a:endParaRPr kumimoji="0" lang="he-I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FE76A51-60A5-4E34-B6EF-0DB6920F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319687"/>
            <a:ext cx="3301494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שווי שימוש חנייה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CD06D95-FABC-4B05-A705-099D234A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54" y="4945986"/>
            <a:ext cx="318309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חנייה בכחול לבן:  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ממקסימום למינימום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FF97BEB2-4777-44C7-8C59-8FA6462D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19860"/>
            <a:ext cx="3476939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הקלה במיסוי "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שאטלים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" למקומות תעסוקה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270C155E-7DB3-4FC7-8877-3C2829B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4095693"/>
            <a:ext cx="3476939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מיסי רכב חשמלי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anose="00000500000000000000" pitchFamily="2" charset="-79"/>
              <a:ea typeface="+mn-ea"/>
              <a:cs typeface="Alpha" pitchFamily="2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28CC419-FDCB-4051-B92E-591669BDF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66559" y="1659427"/>
            <a:ext cx="1477328" cy="1477328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561694A4-469E-4FC0-BE56-74EB0EE43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64468" y="4145696"/>
            <a:ext cx="1103748" cy="8278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94CEACF-7EDA-4EE3-9C1D-48FB52145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59136" y="1326267"/>
            <a:ext cx="1103019" cy="927538"/>
          </a:xfrm>
          <a:prstGeom prst="rect">
            <a:avLst/>
          </a:prstGeom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FA1F3A83-7000-4159-9EEC-34A9947F7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52" y="3040759"/>
            <a:ext cx="1298035" cy="12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363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843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הדרך – אגרות גודש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C380B629-60F7-4C30-A7D4-566F1C4399F0}"/>
              </a:ext>
            </a:extLst>
          </p:cNvPr>
          <p:cNvSpPr txBox="1"/>
          <p:nvPr/>
        </p:nvSpPr>
        <p:spPr>
          <a:xfrm>
            <a:off x="729190" y="1630150"/>
            <a:ext cx="1032954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charset="0"/>
              <a:ea typeface="Heebo" charset="0"/>
              <a:cs typeface="Heebo Medium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charset="0"/>
              <a:ea typeface="Heebo Medium" charset="0"/>
              <a:cs typeface="Heebo Medium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E2F7809-8BB5-4EE1-9D75-FA31C0A1932E}"/>
              </a:ext>
            </a:extLst>
          </p:cNvPr>
          <p:cNvSpPr/>
          <p:nvPr/>
        </p:nvSpPr>
        <p:spPr>
          <a:xfrm>
            <a:off x="7168227" y="1368805"/>
            <a:ext cx="4386603" cy="112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59C2A0-0082-4F5B-B14B-7BF9CD031177}"/>
              </a:ext>
            </a:extLst>
          </p:cNvPr>
          <p:cNvSpPr/>
          <p:nvPr/>
        </p:nvSpPr>
        <p:spPr>
          <a:xfrm>
            <a:off x="7103685" y="1375503"/>
            <a:ext cx="468311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הפרט שוקל את העלות הפרטית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Heebo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ומתעלם מהעלות החברתית</a:t>
            </a:r>
          </a:p>
        </p:txBody>
      </p:sp>
      <p:pic>
        <p:nvPicPr>
          <p:cNvPr id="11" name="Picture 36">
            <a:extLst>
              <a:ext uri="{FF2B5EF4-FFF2-40B4-BE49-F238E27FC236}">
                <a16:creationId xmlns:a16="http://schemas.microsoft.com/office/drawing/2014/main" id="{FE6907A8-CFC1-4075-A4AD-7C255A8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3672" y="1475976"/>
            <a:ext cx="813913" cy="906491"/>
          </a:xfrm>
          <a:prstGeom prst="rect">
            <a:avLst/>
          </a:prstGeom>
        </p:spPr>
      </p:pic>
      <p:sp>
        <p:nvSpPr>
          <p:cNvPr id="32" name="מלבן 31">
            <a:extLst>
              <a:ext uri="{FF2B5EF4-FFF2-40B4-BE49-F238E27FC236}">
                <a16:creationId xmlns:a16="http://schemas.microsoft.com/office/drawing/2014/main" id="{F09AA716-E126-41B5-B0CC-9BDF10CC7240}"/>
              </a:ext>
            </a:extLst>
          </p:cNvPr>
          <p:cNvSpPr/>
          <p:nvPr/>
        </p:nvSpPr>
        <p:spPr>
          <a:xfrm>
            <a:off x="619051" y="1326402"/>
            <a:ext cx="4469265" cy="112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"צריכת יתר" של הכביש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9274B2A-9776-4A1E-A2BA-49BA63360C58}"/>
              </a:ext>
            </a:extLst>
          </p:cNvPr>
          <p:cNvSpPr/>
          <p:nvPr/>
        </p:nvSpPr>
        <p:spPr>
          <a:xfrm>
            <a:off x="747210" y="2605600"/>
            <a:ext cx="10872259" cy="1226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1DCA75DA-347B-47DC-9416-DFF9AB4CD864}"/>
              </a:ext>
            </a:extLst>
          </p:cNvPr>
          <p:cNvSpPr txBox="1"/>
          <p:nvPr/>
        </p:nvSpPr>
        <p:spPr>
          <a:xfrm>
            <a:off x="977240" y="2706777"/>
            <a:ext cx="1032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גידול בתשתיות הכבישים והמחלפים לא יפתור את הבעיה</a:t>
            </a:r>
          </a:p>
        </p:txBody>
      </p:sp>
      <p:sp>
        <p:nvSpPr>
          <p:cNvPr id="21" name="מציין מיקום של מספר שקופית 8">
            <a:extLst>
              <a:ext uri="{FF2B5EF4-FFF2-40B4-BE49-F238E27FC236}">
                <a16:creationId xmlns:a16="http://schemas.microsoft.com/office/drawing/2014/main" id="{5DF8503A-820F-4FC3-B0C4-32D3F7DD51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9FB95A1-4C23-4399-BF4A-C6F788298FCE}"/>
              </a:ext>
            </a:extLst>
          </p:cNvPr>
          <p:cNvSpPr txBox="1"/>
          <p:nvPr/>
        </p:nvSpPr>
        <p:spPr>
          <a:xfrm>
            <a:off x="8116149" y="3989571"/>
            <a:ext cx="2017600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גידול באוכלוסייה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D9EEFDA6-7AAC-430B-A3A2-D3EC7BDA4BA5}"/>
              </a:ext>
            </a:extLst>
          </p:cNvPr>
          <p:cNvSpPr txBox="1"/>
          <p:nvPr/>
        </p:nvSpPr>
        <p:spPr>
          <a:xfrm>
            <a:off x="5107084" y="4001336"/>
            <a:ext cx="2017600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עלייה ברמת המינוע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53D4DFBD-A264-4BCC-B7BF-FD0FF3D1E554}"/>
              </a:ext>
            </a:extLst>
          </p:cNvPr>
          <p:cNvSpPr txBox="1"/>
          <p:nvPr/>
        </p:nvSpPr>
        <p:spPr>
          <a:xfrm>
            <a:off x="2106861" y="4015261"/>
            <a:ext cx="2008758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ביקוש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מושרה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pic>
        <p:nvPicPr>
          <p:cNvPr id="36" name="Picture 55">
            <a:extLst>
              <a:ext uri="{FF2B5EF4-FFF2-40B4-BE49-F238E27FC236}">
                <a16:creationId xmlns:a16="http://schemas.microsoft.com/office/drawing/2014/main" id="{CDB1219A-9439-4F9D-A70A-90495FE0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6384" y="1438218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CC64B064-B05C-4816-86A1-D27F4B268B95}"/>
              </a:ext>
            </a:extLst>
          </p:cNvPr>
          <p:cNvSpPr/>
          <p:nvPr/>
        </p:nvSpPr>
        <p:spPr>
          <a:xfrm>
            <a:off x="390524" y="5931171"/>
            <a:ext cx="11164305" cy="78815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71A378E0-A049-430B-8947-097A97746FD8}"/>
              </a:ext>
            </a:extLst>
          </p:cNvPr>
          <p:cNvSpPr txBox="1"/>
          <p:nvPr/>
        </p:nvSpPr>
        <p:spPr>
          <a:xfrm>
            <a:off x="705255" y="5811690"/>
            <a:ext cx="1079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לשימוש בדרך יש מחיר – והמחיר הוא</a:t>
            </a:r>
            <a:r>
              <a:rPr kumimoji="0" lang="he-IL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 זה שיאזן בין ההיצע לביקוש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Heeb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D61EAEF-1BEC-4897-A66E-36ACD3AFBF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580" y="157848"/>
            <a:ext cx="1139592" cy="116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9">
            <a:extLst>
              <a:ext uri="{FF2B5EF4-FFF2-40B4-BE49-F238E27FC236}">
                <a16:creationId xmlns:a16="http://schemas.microsoft.com/office/drawing/2014/main" id="{B92AE772-9501-40A3-B749-20409D8D42C3}"/>
              </a:ext>
            </a:extLst>
          </p:cNvPr>
          <p:cNvSpPr/>
          <p:nvPr/>
        </p:nvSpPr>
        <p:spPr>
          <a:xfrm>
            <a:off x="1203113" y="2973125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3BDF326-764F-4933-B44B-5F6052C27BB4}"/>
              </a:ext>
            </a:extLst>
          </p:cNvPr>
          <p:cNvSpPr/>
          <p:nvPr/>
        </p:nvSpPr>
        <p:spPr>
          <a:xfrm>
            <a:off x="4717098" y="2962398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1214377" y="1485229"/>
            <a:ext cx="9932530" cy="9146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AFCA23A-5194-4E40-9688-4BBB43041421}"/>
              </a:ext>
            </a:extLst>
          </p:cNvPr>
          <p:cNvSpPr txBox="1"/>
          <p:nvPr/>
        </p:nvSpPr>
        <p:spPr>
          <a:xfrm>
            <a:off x="4798777" y="3426687"/>
            <a:ext cx="27867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השלכות של זיהום אוויר, גודש ורעש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F5A47FCD-637D-497D-BA14-5D93403F4037}"/>
              </a:ext>
            </a:extLst>
          </p:cNvPr>
          <p:cNvSpPr txBox="1"/>
          <p:nvPr/>
        </p:nvSpPr>
        <p:spPr>
          <a:xfrm>
            <a:off x="1295031" y="3486002"/>
            <a:ext cx="2786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פגיעה במרקם העירוני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1B3C7414-36BF-4965-BC44-D4F9948923CF}"/>
              </a:ext>
            </a:extLst>
          </p:cNvPr>
          <p:cNvSpPr/>
          <p:nvPr/>
        </p:nvSpPr>
        <p:spPr>
          <a:xfrm>
            <a:off x="1214377" y="5218464"/>
            <a:ext cx="9921265" cy="8570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39F1F4F-2A54-46C0-AD94-6A140573499A}"/>
              </a:ext>
            </a:extLst>
          </p:cNvPr>
          <p:cNvSpPr/>
          <p:nvPr/>
        </p:nvSpPr>
        <p:spPr>
          <a:xfrm>
            <a:off x="8176269" y="2973125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42">
            <a:extLst>
              <a:ext uri="{FF2B5EF4-FFF2-40B4-BE49-F238E27FC236}">
                <a16:creationId xmlns:a16="http://schemas.microsoft.com/office/drawing/2014/main" id="{E1F60C29-1BB5-43B1-8280-626C30F70D35}"/>
              </a:ext>
            </a:extLst>
          </p:cNvPr>
          <p:cNvSpPr/>
          <p:nvPr/>
        </p:nvSpPr>
        <p:spPr>
          <a:xfrm>
            <a:off x="8271302" y="3263765"/>
            <a:ext cx="2793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מזינה את עצמה: גידול בהיצע מוביל לגידול בביקוש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eebo" charset="0"/>
              <a:cs typeface="Calibri" panose="020F0502020204030204" pitchFamily="34" charset="0"/>
            </a:endParaRPr>
          </a:p>
        </p:txBody>
      </p:sp>
      <p:sp>
        <p:nvSpPr>
          <p:cNvPr id="41" name="כותרת 1">
            <a:extLst>
              <a:ext uri="{FF2B5EF4-FFF2-40B4-BE49-F238E27FC236}">
                <a16:creationId xmlns:a16="http://schemas.microsoft.com/office/drawing/2014/main" id="{A86E95A2-B2E8-48C5-8C49-CE60E09F8F1C}"/>
              </a:ext>
            </a:extLst>
          </p:cNvPr>
          <p:cNvSpPr txBox="1">
            <a:spLocks/>
          </p:cNvSpPr>
          <p:nvPr/>
        </p:nvSpPr>
        <p:spPr>
          <a:xfrm>
            <a:off x="1203113" y="1842241"/>
            <a:ext cx="993253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מדיניות של 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סיפוק ביקושים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מועדת לכישלון</a:t>
            </a:r>
          </a:p>
        </p:txBody>
      </p:sp>
      <p:sp>
        <p:nvSpPr>
          <p:cNvPr id="43" name="כותרת 1">
            <a:extLst>
              <a:ext uri="{FF2B5EF4-FFF2-40B4-BE49-F238E27FC236}">
                <a16:creationId xmlns:a16="http://schemas.microsoft.com/office/drawing/2014/main" id="{CD30CD67-2487-408B-9B54-F829187555BA}"/>
              </a:ext>
            </a:extLst>
          </p:cNvPr>
          <p:cNvSpPr txBox="1">
            <a:spLocks/>
          </p:cNvSpPr>
          <p:nvPr/>
        </p:nvSpPr>
        <p:spPr>
          <a:xfrm>
            <a:off x="1214375" y="5491539"/>
            <a:ext cx="9921267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המדיניות הנכונה :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ניהול ביקושים</a:t>
            </a:r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EE3F2B8-29A2-4A16-97FD-8522ABF0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66433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החנייה</a:t>
            </a:r>
          </a:p>
        </p:txBody>
      </p:sp>
    </p:spTree>
    <p:extLst>
      <p:ext uri="{BB962C8B-B14F-4D97-AF65-F5344CB8AC3E}">
        <p14:creationId xmlns:p14="http://schemas.microsoft.com/office/powerpoint/2010/main" val="162827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0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המצב הנוכחי בישראל</a:t>
            </a:r>
          </a:p>
        </p:txBody>
      </p:sp>
      <p:sp>
        <p:nvSpPr>
          <p:cNvPr id="38" name="מציין מיקום של מספר שקופית 8">
            <a:extLst>
              <a:ext uri="{FF2B5EF4-FFF2-40B4-BE49-F238E27FC236}">
                <a16:creationId xmlns:a16="http://schemas.microsoft.com/office/drawing/2014/main" id="{7D603969-CE3D-46C3-A69B-7DA66D2E0557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Picture 4" descr="Image result for ‫פקקים ישראל‬‎">
            <a:extLst>
              <a:ext uri="{FF2B5EF4-FFF2-40B4-BE49-F238E27FC236}">
                <a16:creationId xmlns:a16="http://schemas.microsoft.com/office/drawing/2014/main" id="{1A601094-E859-44D8-8576-9D38FD2D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4708"/>
            <a:ext cx="12192000" cy="57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6FC964EE-092C-465A-9A06-00E250B2983B}"/>
              </a:ext>
            </a:extLst>
          </p:cNvPr>
          <p:cNvSpPr/>
          <p:nvPr/>
        </p:nvSpPr>
        <p:spPr>
          <a:xfrm>
            <a:off x="8620826" y="2060181"/>
            <a:ext cx="3027431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r>
              <a:rPr lang="he-I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מקום ראשון ב-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בפקקים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B1D4362-6432-4505-8898-4D3EC26DDEDE}"/>
              </a:ext>
            </a:extLst>
          </p:cNvPr>
          <p:cNvSpPr/>
          <p:nvPr/>
        </p:nvSpPr>
        <p:spPr>
          <a:xfrm>
            <a:off x="280008" y="2066960"/>
            <a:ext cx="3070314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מסביר שליש מפערי הפריון בין ישראל ומדינות ה-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CE3F240-2853-44C4-9E3A-ABFA76596C92}"/>
              </a:ext>
            </a:extLst>
          </p:cNvPr>
          <p:cNvSpPr/>
          <p:nvPr/>
        </p:nvSpPr>
        <p:spPr>
          <a:xfrm>
            <a:off x="4338589" y="2019132"/>
            <a:ext cx="3013174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כ-50 מיליארד ₪  בשנה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2CE869C-0377-49B9-90FE-7AEB0A71F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53" y="3215837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החנייה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8894902-945D-4E09-9F11-8EF2E284AAD2}"/>
              </a:ext>
            </a:extLst>
          </p:cNvPr>
          <p:cNvSpPr/>
          <p:nvPr/>
        </p:nvSpPr>
        <p:spPr>
          <a:xfrm>
            <a:off x="265544" y="974690"/>
            <a:ext cx="7330188" cy="5709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שווי שימוש חנייה במקומות העבודה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מהלך מאזן אפשרי: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פטור ממס הכנסה על שימוש בתחבורה ציבורית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96476F9-C400-46B4-8321-CF74802BF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13469" y="2506265"/>
            <a:ext cx="3779223" cy="3006057"/>
          </a:xfrm>
          <a:prstGeom prst="rect">
            <a:avLst/>
          </a:prstGeom>
        </p:spPr>
      </p:pic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43DBF7E1-473F-42E7-A366-7D61306C1B15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48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-16625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החנייה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8894902-945D-4E09-9F11-8EF2E284AAD2}"/>
              </a:ext>
            </a:extLst>
          </p:cNvPr>
          <p:cNvSpPr/>
          <p:nvPr/>
        </p:nvSpPr>
        <p:spPr>
          <a:xfrm>
            <a:off x="265544" y="974690"/>
            <a:ext cx="7330188" cy="5709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חנייה בכחול לבן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מחיר מינימום במקום מחיר מקסימום</a:t>
            </a:r>
          </a:p>
          <a:p>
            <a:pPr marL="571500" marR="0" lvl="0" indent="-5715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הכפלת התעריף הנוכחי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70739DB-C235-41C6-8E6E-31AB16B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85580" y="1981600"/>
            <a:ext cx="3471549" cy="3471549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AAC40DB-CF3A-4B7B-B1F5-2C3BB6E545FD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 tooltip="http://pngimg.com/download/79841"/>
              </a:rPr>
              <a:t>תמונה זו</a:t>
            </a: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מאת מחבר לא ידוע ניתן ברשיון במסגרת </a:t>
            </a: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 tooltip="https://creativecommons.org/licenses/by-nc/3.0/"/>
              </a:rPr>
              <a:t>CC BY-NC</a:t>
            </a:r>
            <a:endParaRPr kumimoji="0" lang="he-I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ציין מיקום של מספר שקופית 8">
            <a:extLst>
              <a:ext uri="{FF2B5EF4-FFF2-40B4-BE49-F238E27FC236}">
                <a16:creationId xmlns:a16="http://schemas.microsoft.com/office/drawing/2014/main" id="{73957E67-3BAE-46B6-A3C8-D69BA89DC450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159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363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99" y="23449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הקלה במיסוי "</a:t>
            </a:r>
            <a:r>
              <a:rPr kumimoji="0" lang="he-IL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שאטלים</a:t>
            </a:r>
            <a:r>
              <a:rPr kumimoji="0" lang="he-IL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" למקומות התעסוקה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C380B629-60F7-4C30-A7D4-566F1C4399F0}"/>
              </a:ext>
            </a:extLst>
          </p:cNvPr>
          <p:cNvSpPr txBox="1"/>
          <p:nvPr/>
        </p:nvSpPr>
        <p:spPr>
          <a:xfrm>
            <a:off x="729190" y="1630150"/>
            <a:ext cx="1032954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charset="0"/>
              <a:ea typeface="Heebo" charset="0"/>
              <a:cs typeface="Heebo Medium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charset="0"/>
              <a:ea typeface="Heebo Medium" charset="0"/>
              <a:cs typeface="Heebo Medium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E2F7809-8BB5-4EE1-9D75-FA31C0A1932E}"/>
              </a:ext>
            </a:extLst>
          </p:cNvPr>
          <p:cNvSpPr/>
          <p:nvPr/>
        </p:nvSpPr>
        <p:spPr>
          <a:xfrm>
            <a:off x="6981796" y="1645999"/>
            <a:ext cx="4618576" cy="16228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שאטלים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ממומנים ע"י המעסיק בכדי לצמצם הגעה ברכב פרטי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F09AA716-E126-41B5-B0CC-9BDF10CC7240}"/>
              </a:ext>
            </a:extLst>
          </p:cNvPr>
          <p:cNvSpPr/>
          <p:nvPr/>
        </p:nvSpPr>
        <p:spPr>
          <a:xfrm>
            <a:off x="729188" y="1630150"/>
            <a:ext cx="4469265" cy="1627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הטבה לעובדים הנדרשת במס 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9274B2A-9776-4A1E-A2BA-49BA63360C58}"/>
              </a:ext>
            </a:extLst>
          </p:cNvPr>
          <p:cNvSpPr/>
          <p:nvPr/>
        </p:nvSpPr>
        <p:spPr>
          <a:xfrm>
            <a:off x="729191" y="3677502"/>
            <a:ext cx="10861136" cy="1226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המס מייקר בכ-20%-50% את העלויות המקוריות </a:t>
            </a:r>
          </a:p>
        </p:txBody>
      </p:sp>
      <p:sp>
        <p:nvSpPr>
          <p:cNvPr id="21" name="מציין מיקום של מספר שקופית 8">
            <a:extLst>
              <a:ext uri="{FF2B5EF4-FFF2-40B4-BE49-F238E27FC236}">
                <a16:creationId xmlns:a16="http://schemas.microsoft.com/office/drawing/2014/main" id="{5DF8503A-820F-4FC3-B0C4-32D3F7DD51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D9EEFDA6-7AAC-430B-A3A2-D3EC7BDA4BA5}"/>
              </a:ext>
            </a:extLst>
          </p:cNvPr>
          <p:cNvSpPr txBox="1"/>
          <p:nvPr/>
        </p:nvSpPr>
        <p:spPr>
          <a:xfrm>
            <a:off x="2963820" y="5556093"/>
            <a:ext cx="871853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יש לאפשר בפקודת ובתקנות המס הכרה בהוצאות הסעות עובדים,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מבלי שיחשבו כהטבה לעובדים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55">
            <a:extLst>
              <a:ext uri="{FF2B5EF4-FFF2-40B4-BE49-F238E27FC236}">
                <a16:creationId xmlns:a16="http://schemas.microsoft.com/office/drawing/2014/main" id="{CDB1219A-9439-4F9D-A70A-90495FE0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3168" y="1901335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413C0142-23E8-406F-9111-43B5E92E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9185" y="5087162"/>
            <a:ext cx="1871816" cy="14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32902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735" y="123282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תחבורה חשמלית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466DF6-769E-434D-9390-EF277F5AA452}"/>
              </a:ext>
            </a:extLst>
          </p:cNvPr>
          <p:cNvSpPr txBox="1"/>
          <p:nvPr/>
        </p:nvSpPr>
        <p:spPr>
          <a:xfrm>
            <a:off x="194733" y="6257273"/>
            <a:ext cx="1896533" cy="3734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 נכון לשנת 2020</a:t>
            </a:r>
          </a:p>
        </p:txBody>
      </p:sp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647E1FA0-F334-4234-BFFB-44611347A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69992"/>
              </p:ext>
            </p:extLst>
          </p:nvPr>
        </p:nvGraphicFramePr>
        <p:xfrm>
          <a:off x="1469570" y="1619480"/>
          <a:ext cx="9139673" cy="443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4E71FB66-F055-4FFE-9A0A-661FFF4E1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097" y="4757507"/>
            <a:ext cx="719138" cy="48101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B75330F-C0F1-49C3-9E52-13D2EBF8A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825" y="4724604"/>
            <a:ext cx="772279" cy="51391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E6622B2-965A-4A21-99A8-C5FB4D9C9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502" y="4829388"/>
            <a:ext cx="641472" cy="40913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6F520FB-2DB1-4C80-83E8-312C75112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629" y="4099544"/>
            <a:ext cx="772279" cy="772279"/>
          </a:xfrm>
          <a:prstGeom prst="rect">
            <a:avLst/>
          </a:prstGeom>
        </p:spPr>
      </p:pic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42FA36E3-E206-477F-8B5C-4BA88F246030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73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82567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מיסוי רכבים חשמליים</a:t>
            </a:r>
          </a:p>
        </p:txBody>
      </p:sp>
      <p:pic>
        <p:nvPicPr>
          <p:cNvPr id="10" name="Picture 2" descr="×ª××¦××ª ×ª××× × ×¢×××¨ âªtax incentiveâ¬â">
            <a:extLst>
              <a:ext uri="{FF2B5EF4-FFF2-40B4-BE49-F238E27FC236}">
                <a16:creationId xmlns:a16="http://schemas.microsoft.com/office/drawing/2014/main" id="{1584BFA7-74FE-4EA1-B547-BA14471F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1" y="236401"/>
            <a:ext cx="2507568" cy="179620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63500"/>
          </a:effectLst>
        </p:spPr>
      </p:pic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D7C17E9D-CF0B-46D8-BCB8-9663B574C4D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622A01B-6799-49E5-822F-53E80749CCE2}"/>
              </a:ext>
            </a:extLst>
          </p:cNvPr>
          <p:cNvSpPr/>
          <p:nvPr/>
        </p:nvSpPr>
        <p:spPr>
          <a:xfrm>
            <a:off x="6367440" y="1284369"/>
            <a:ext cx="4635380" cy="1588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הארכת ההטבה לרכבים חשמליים ולרכבי פלאג אין לשלוש שנים נוספות (2025)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2ED4932-6236-4CA2-BC4E-AB11B737717E}"/>
              </a:ext>
            </a:extLst>
          </p:cNvPr>
          <p:cNvSpPr/>
          <p:nvPr/>
        </p:nvSpPr>
        <p:spPr>
          <a:xfrm>
            <a:off x="6365170" y="3217125"/>
            <a:ext cx="4637648" cy="1500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העלאת רף ההטבה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רכב חשמלי: 130,000 ש"ח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רכב פלאג אין: 100,000 ש"ח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2DA837A9-99EA-45CB-BD08-F36F8A82568F}"/>
              </a:ext>
            </a:extLst>
          </p:cNvPr>
          <p:cNvSpPr/>
          <p:nvPr/>
        </p:nvSpPr>
        <p:spPr>
          <a:xfrm>
            <a:off x="10883899" y="1284368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AE1035F-EF8A-4ABF-A01D-B30661F88FA0}"/>
              </a:ext>
            </a:extLst>
          </p:cNvPr>
          <p:cNvSpPr txBox="1"/>
          <p:nvPr/>
        </p:nvSpPr>
        <p:spPr>
          <a:xfrm>
            <a:off x="11149534" y="1148100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cs typeface="AhlaB" pitchFamily="2" charset="-79"/>
              </a:rPr>
              <a:t>1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0025D10-E922-41DA-98F5-6FE02B408324}"/>
              </a:ext>
            </a:extLst>
          </p:cNvPr>
          <p:cNvSpPr/>
          <p:nvPr/>
        </p:nvSpPr>
        <p:spPr>
          <a:xfrm>
            <a:off x="6365170" y="5061701"/>
            <a:ext cx="4637648" cy="1336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העמקת הדיפרנציאליות בשווי שימוש ב-1,000 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0CB7A461-1EAA-4221-B979-1054D06AB306}"/>
              </a:ext>
            </a:extLst>
          </p:cNvPr>
          <p:cNvSpPr/>
          <p:nvPr/>
        </p:nvSpPr>
        <p:spPr>
          <a:xfrm>
            <a:off x="1202415" y="2253057"/>
            <a:ext cx="4229101" cy="1588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פטור זמני ממס רכישת רכב חדש בעת החלפת רכב חשמלי אחד בשני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3C3E6B6F-F4B2-4D64-884A-C5CFF9DACF70}"/>
              </a:ext>
            </a:extLst>
          </p:cNvPr>
          <p:cNvSpPr/>
          <p:nvPr/>
        </p:nvSpPr>
        <p:spPr>
          <a:xfrm>
            <a:off x="1189180" y="4392942"/>
            <a:ext cx="4229101" cy="1336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pha" pitchFamily="2" charset="-79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החלת תקן על ממוצע פליטות מזהמים על יבואני רכב</a:t>
            </a: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9DB43CEC-8536-46E3-B26E-C282713AA4C6}"/>
              </a:ext>
            </a:extLst>
          </p:cNvPr>
          <p:cNvSpPr/>
          <p:nvPr/>
        </p:nvSpPr>
        <p:spPr>
          <a:xfrm>
            <a:off x="10891901" y="300430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F57FFACF-784C-4F5E-9C9C-5B1FD7BA68B9}"/>
              </a:ext>
            </a:extLst>
          </p:cNvPr>
          <p:cNvSpPr txBox="1"/>
          <p:nvPr/>
        </p:nvSpPr>
        <p:spPr>
          <a:xfrm>
            <a:off x="11171824" y="286803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2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8B5E2A96-132A-4811-8D9A-3B8C8A79DEB8}"/>
              </a:ext>
            </a:extLst>
          </p:cNvPr>
          <p:cNvSpPr/>
          <p:nvPr/>
        </p:nvSpPr>
        <p:spPr>
          <a:xfrm>
            <a:off x="10835619" y="4833978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FB523480-EEEF-4C7D-8D8A-E27B39E0520E}"/>
              </a:ext>
            </a:extLst>
          </p:cNvPr>
          <p:cNvSpPr txBox="1"/>
          <p:nvPr/>
        </p:nvSpPr>
        <p:spPr>
          <a:xfrm>
            <a:off x="11115542" y="4697710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3</a:t>
            </a:r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8B850E2E-D1E0-4956-AD8D-6A60FCC570FC}"/>
              </a:ext>
            </a:extLst>
          </p:cNvPr>
          <p:cNvSpPr/>
          <p:nvPr/>
        </p:nvSpPr>
        <p:spPr>
          <a:xfrm>
            <a:off x="5158856" y="4165585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F36604B-806D-4030-A3E8-DD2A2CD11AB7}"/>
              </a:ext>
            </a:extLst>
          </p:cNvPr>
          <p:cNvSpPr txBox="1"/>
          <p:nvPr/>
        </p:nvSpPr>
        <p:spPr>
          <a:xfrm>
            <a:off x="5438779" y="4029317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5</a:t>
            </a: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71105638-4857-4456-8107-5D6DC8ACFFF6}"/>
              </a:ext>
            </a:extLst>
          </p:cNvPr>
          <p:cNvSpPr/>
          <p:nvPr/>
        </p:nvSpPr>
        <p:spPr>
          <a:xfrm>
            <a:off x="5190679" y="2168871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14535A2-7C01-4F06-B6D6-DFBFCAD543C6}"/>
              </a:ext>
            </a:extLst>
          </p:cNvPr>
          <p:cNvSpPr txBox="1"/>
          <p:nvPr/>
        </p:nvSpPr>
        <p:spPr>
          <a:xfrm>
            <a:off x="5470602" y="2032603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75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תחבורה ציבורית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 charset="0"/>
              <a:ea typeface="Heebo" charset="0"/>
              <a:cs typeface="Alpha" pitchFamily="2" charset="-79"/>
            </a:endParaRP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575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-13716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66433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נתיבי תחבורה ציבורית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968094" y="1485610"/>
            <a:ext cx="10302766" cy="1367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CBEB"/>
              </a:buClr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הקצאת נתיב תחבורה ציבורית בכל כביש עמוס המונה 3 מסלולים או יותר,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CBEB"/>
              </a:buClr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הן בכבישים עירוניים והן בכבישים בינעירוניים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AFCA23A-5194-4E40-9688-4BBB43041421}"/>
              </a:ext>
            </a:extLst>
          </p:cNvPr>
          <p:cNvSpPr txBox="1"/>
          <p:nvPr/>
        </p:nvSpPr>
        <p:spPr>
          <a:xfrm>
            <a:off x="3242282" y="3245150"/>
            <a:ext cx="2786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charset="0"/>
              <a:cs typeface="Heebo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1B3C7414-36BF-4965-BC44-D4F9948923CF}"/>
              </a:ext>
            </a:extLst>
          </p:cNvPr>
          <p:cNvSpPr/>
          <p:nvPr/>
        </p:nvSpPr>
        <p:spPr>
          <a:xfrm>
            <a:off x="7007450" y="5311310"/>
            <a:ext cx="3688080" cy="857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מחצית ההכנסות מאכיפה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בנת"צים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23DAC2D-B661-4DAD-90BD-AD17CE9A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57158" y="3080150"/>
            <a:ext cx="4743846" cy="1927187"/>
          </a:xfrm>
          <a:prstGeom prst="rect">
            <a:avLst/>
          </a:prstGeom>
          <a:effectLst>
            <a:reflection stA="68000" endPos="0" dir="5400000" sy="-100000" algn="bl" rotWithShape="0"/>
            <a:softEdge rad="63500"/>
          </a:effectLst>
        </p:spPr>
      </p:pic>
      <p:sp>
        <p:nvSpPr>
          <p:cNvPr id="25" name="מלבן 24">
            <a:extLst>
              <a:ext uri="{FF2B5EF4-FFF2-40B4-BE49-F238E27FC236}">
                <a16:creationId xmlns:a16="http://schemas.microsoft.com/office/drawing/2014/main" id="{B1616996-0C86-49CD-8190-FEA7A5ABDD07}"/>
              </a:ext>
            </a:extLst>
          </p:cNvPr>
          <p:cNvSpPr/>
          <p:nvPr/>
        </p:nvSpPr>
        <p:spPr>
          <a:xfrm>
            <a:off x="1776813" y="5305306"/>
            <a:ext cx="3453824" cy="857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השקעה בתחבורה ציבורית ברשות המקומית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A5F3E75-749A-474C-9BA2-CDE6C0395E62}"/>
              </a:ext>
            </a:extLst>
          </p:cNvPr>
          <p:cNvSpPr txBox="1"/>
          <p:nvPr/>
        </p:nvSpPr>
        <p:spPr>
          <a:xfrm rot="1041551">
            <a:off x="10348297" y="5120640"/>
            <a:ext cx="8158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המלצה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2AB3ABBC-EE59-4987-B487-D71914F100FC}"/>
              </a:ext>
            </a:extLst>
          </p:cNvPr>
          <p:cNvCxnSpPr>
            <a:cxnSpLocks/>
          </p:cNvCxnSpPr>
          <p:nvPr/>
        </p:nvCxnSpPr>
        <p:spPr>
          <a:xfrm>
            <a:off x="5513892" y="5709422"/>
            <a:ext cx="1385887" cy="0"/>
          </a:xfrm>
          <a:prstGeom prst="straightConnector1">
            <a:avLst/>
          </a:prstGeom>
          <a:ln w="85725">
            <a:solidFill>
              <a:srgbClr val="002060"/>
            </a:solidFill>
            <a:headEnd type="triangle"/>
            <a:tailEnd type="triangle"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2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20663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66433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שיפור איכות שירות התחבורה הציבורית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1050196" y="1359540"/>
            <a:ext cx="10302766" cy="91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כותרת 1">
            <a:extLst>
              <a:ext uri="{FF2B5EF4-FFF2-40B4-BE49-F238E27FC236}">
                <a16:creationId xmlns:a16="http://schemas.microsoft.com/office/drawing/2014/main" id="{A86E95A2-B2E8-48C5-8C49-CE60E09F8F1C}"/>
              </a:ext>
            </a:extLst>
          </p:cNvPr>
          <p:cNvSpPr txBox="1">
            <a:spLocks/>
          </p:cNvSpPr>
          <p:nvPr/>
        </p:nvSpPr>
        <p:spPr>
          <a:xfrm>
            <a:off x="1003906" y="1733783"/>
            <a:ext cx="10515600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הקצאת תקציב בסך 1 מיליארד ₪</a:t>
            </a:r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5AF84EE-29F9-43A4-9173-5E69B4B236D9}"/>
              </a:ext>
            </a:extLst>
          </p:cNvPr>
          <p:cNvSpPr/>
          <p:nvPr/>
        </p:nvSpPr>
        <p:spPr>
          <a:xfrm>
            <a:off x="7283410" y="2697665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תוספות שירותי היסעים למרכזי תעסוקה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79FE80CF-4E54-423D-B2A1-AAC21AC76A53}"/>
              </a:ext>
            </a:extLst>
          </p:cNvPr>
          <p:cNvSpPr/>
          <p:nvPr/>
        </p:nvSpPr>
        <p:spPr>
          <a:xfrm>
            <a:off x="7283410" y="4613265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שירות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demand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לתחנות רכבת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695BF306-1DBC-4B9D-ADF5-C51897EEE180}"/>
              </a:ext>
            </a:extLst>
          </p:cNvPr>
          <p:cNvSpPr/>
          <p:nvPr/>
        </p:nvSpPr>
        <p:spPr>
          <a:xfrm>
            <a:off x="2577793" y="2691914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הגברת תדירות האוטובוסים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0378055B-C784-4204-AD82-994019A31A6C}"/>
              </a:ext>
            </a:extLst>
          </p:cNvPr>
          <p:cNvSpPr/>
          <p:nvPr/>
        </p:nvSpPr>
        <p:spPr>
          <a:xfrm>
            <a:off x="2577793" y="4607514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קישוריות בין ערים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E840FC77-6F5C-45ED-83A0-58149A05679D}"/>
              </a:ext>
            </a:extLst>
          </p:cNvPr>
          <p:cNvSpPr/>
          <p:nvPr/>
        </p:nvSpPr>
        <p:spPr>
          <a:xfrm>
            <a:off x="9803802" y="254544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1CD6F7D9-BD3E-4AE2-94E3-BD0295F18467}"/>
              </a:ext>
            </a:extLst>
          </p:cNvPr>
          <p:cNvSpPr txBox="1"/>
          <p:nvPr/>
        </p:nvSpPr>
        <p:spPr>
          <a:xfrm>
            <a:off x="10069437" y="240917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1</a:t>
            </a:r>
          </a:p>
        </p:txBody>
      </p:sp>
      <p:sp>
        <p:nvSpPr>
          <p:cNvPr id="48" name="Oval 16">
            <a:extLst>
              <a:ext uri="{FF2B5EF4-FFF2-40B4-BE49-F238E27FC236}">
                <a16:creationId xmlns:a16="http://schemas.microsoft.com/office/drawing/2014/main" id="{6D79B7DE-AC4F-41EA-8FF3-CD28695692B3}"/>
              </a:ext>
            </a:extLst>
          </p:cNvPr>
          <p:cNvSpPr/>
          <p:nvPr/>
        </p:nvSpPr>
        <p:spPr>
          <a:xfrm>
            <a:off x="9801053" y="4468173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90431813-6FEE-4407-9FDA-D71B2B1B3AF2}"/>
              </a:ext>
            </a:extLst>
          </p:cNvPr>
          <p:cNvSpPr txBox="1"/>
          <p:nvPr/>
        </p:nvSpPr>
        <p:spPr>
          <a:xfrm>
            <a:off x="10080976" y="4331905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2</a:t>
            </a:r>
          </a:p>
        </p:txBody>
      </p:sp>
      <p:sp>
        <p:nvSpPr>
          <p:cNvPr id="50" name="Oval 16">
            <a:extLst>
              <a:ext uri="{FF2B5EF4-FFF2-40B4-BE49-F238E27FC236}">
                <a16:creationId xmlns:a16="http://schemas.microsoft.com/office/drawing/2014/main" id="{6A2E9227-6EB4-4A71-B934-FFB7B49E3B82}"/>
              </a:ext>
            </a:extLst>
          </p:cNvPr>
          <p:cNvSpPr/>
          <p:nvPr/>
        </p:nvSpPr>
        <p:spPr>
          <a:xfrm>
            <a:off x="5067443" y="257475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AD6FA7B0-4E56-4BE6-9706-5147268BE94B}"/>
              </a:ext>
            </a:extLst>
          </p:cNvPr>
          <p:cNvSpPr txBox="1"/>
          <p:nvPr/>
        </p:nvSpPr>
        <p:spPr>
          <a:xfrm>
            <a:off x="5347366" y="243848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3</a:t>
            </a:r>
          </a:p>
        </p:txBody>
      </p:sp>
      <p:sp>
        <p:nvSpPr>
          <p:cNvPr id="52" name="Oval 16">
            <a:extLst>
              <a:ext uri="{FF2B5EF4-FFF2-40B4-BE49-F238E27FC236}">
                <a16:creationId xmlns:a16="http://schemas.microsoft.com/office/drawing/2014/main" id="{C52DD5A4-CD54-454A-9A93-F8546215AA1F}"/>
              </a:ext>
            </a:extLst>
          </p:cNvPr>
          <p:cNvSpPr/>
          <p:nvPr/>
        </p:nvSpPr>
        <p:spPr>
          <a:xfrm>
            <a:off x="5067443" y="4493309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34A16A3A-A37B-46EA-928F-BB3C5BC4FF74}"/>
              </a:ext>
            </a:extLst>
          </p:cNvPr>
          <p:cNvSpPr txBox="1"/>
          <p:nvPr/>
        </p:nvSpPr>
        <p:spPr>
          <a:xfrm>
            <a:off x="5347366" y="4357041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1172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תחבורה שיתופית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ebo" charset="0"/>
              <a:ea typeface="Heebo" charset="0"/>
              <a:cs typeface="Alpha" pitchFamily="2" charset="-79"/>
            </a:endParaRP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405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134872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844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פתיחת השוק לתחבורה שיתופית פרטית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11D8C02-A46A-4EA6-86B0-A6039AB53ACC}"/>
              </a:ext>
            </a:extLst>
          </p:cNvPr>
          <p:cNvSpPr/>
          <p:nvPr/>
        </p:nvSpPr>
        <p:spPr>
          <a:xfrm>
            <a:off x="8179001" y="1886790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מציין מיקום של מספר שקופית 8">
            <a:extLst>
              <a:ext uri="{FF2B5EF4-FFF2-40B4-BE49-F238E27FC236}">
                <a16:creationId xmlns:a16="http://schemas.microsoft.com/office/drawing/2014/main" id="{56BC34D7-8DD0-4132-ACD3-C72FF29F8326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201323EE-46E7-41BB-96C2-3D7AA6FBC3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1134" y="1858800"/>
            <a:ext cx="2380829" cy="2056552"/>
          </a:xfrm>
          <a:prstGeom prst="rect">
            <a:avLst/>
          </a:prstGeom>
        </p:spPr>
      </p:pic>
      <p:sp>
        <p:nvSpPr>
          <p:cNvPr id="27" name="Rectangle 8">
            <a:extLst>
              <a:ext uri="{FF2B5EF4-FFF2-40B4-BE49-F238E27FC236}">
                <a16:creationId xmlns:a16="http://schemas.microsoft.com/office/drawing/2014/main" id="{69166928-13CD-420F-AEB8-3454D6E22526}"/>
              </a:ext>
            </a:extLst>
          </p:cNvPr>
          <p:cNvSpPr/>
          <p:nvPr/>
        </p:nvSpPr>
        <p:spPr>
          <a:xfrm>
            <a:off x="3596071" y="1072806"/>
            <a:ext cx="4503657" cy="6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7B512F8A-2727-4825-BB90-27882B0ED7F2}"/>
              </a:ext>
            </a:extLst>
          </p:cNvPr>
          <p:cNvSpPr txBox="1"/>
          <p:nvPr/>
        </p:nvSpPr>
        <p:spPr>
          <a:xfrm>
            <a:off x="4183713" y="1133893"/>
            <a:ext cx="332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המצב כיום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AB53647F-483B-4F63-BBD6-CA4EA844F8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8098" y="4748075"/>
            <a:ext cx="2380829" cy="2056552"/>
          </a:xfrm>
          <a:prstGeom prst="rect">
            <a:avLst/>
          </a:prstGeom>
        </p:spPr>
      </p:pic>
      <p:sp>
        <p:nvSpPr>
          <p:cNvPr id="31" name="Rectangle 8">
            <a:extLst>
              <a:ext uri="{FF2B5EF4-FFF2-40B4-BE49-F238E27FC236}">
                <a16:creationId xmlns:a16="http://schemas.microsoft.com/office/drawing/2014/main" id="{5AB22DAD-189B-45E1-BFCE-7521C7BEA001}"/>
              </a:ext>
            </a:extLst>
          </p:cNvPr>
          <p:cNvSpPr/>
          <p:nvPr/>
        </p:nvSpPr>
        <p:spPr>
          <a:xfrm>
            <a:off x="3748471" y="3978339"/>
            <a:ext cx="4503657" cy="6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71247DB1-6D36-4106-9C40-C8AE2896B677}"/>
              </a:ext>
            </a:extLst>
          </p:cNvPr>
          <p:cNvSpPr txBox="1"/>
          <p:nvPr/>
        </p:nvSpPr>
        <p:spPr>
          <a:xfrm>
            <a:off x="4183713" y="4034835"/>
            <a:ext cx="332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eebo" charset="0"/>
                <a:cs typeface="Calibri" panose="020F0502020204030204" pitchFamily="34" charset="0"/>
              </a:rPr>
              <a:t>מצב עתידי</a:t>
            </a:r>
          </a:p>
        </p:txBody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7D25CE9A-5243-4A14-9C97-19DBA92D7A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8690436" y="1626660"/>
            <a:ext cx="2204466" cy="1453968"/>
          </a:xfrm>
          <a:prstGeom prst="rect">
            <a:avLst/>
          </a:prstGeom>
          <a:ln>
            <a:noFill/>
          </a:ln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D5EDFB72-4E8F-4A17-BE8A-232CA0D92453}"/>
              </a:ext>
            </a:extLst>
          </p:cNvPr>
          <p:cNvSpPr/>
          <p:nvPr/>
        </p:nvSpPr>
        <p:spPr>
          <a:xfrm>
            <a:off x="416705" y="1945545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18">
            <a:extLst>
              <a:ext uri="{FF2B5EF4-FFF2-40B4-BE49-F238E27FC236}">
                <a16:creationId xmlns:a16="http://schemas.microsoft.com/office/drawing/2014/main" id="{DBF379E4-3A90-4066-BD9D-105B4F7F12C5}"/>
              </a:ext>
            </a:extLst>
          </p:cNvPr>
          <p:cNvSpPr/>
          <p:nvPr/>
        </p:nvSpPr>
        <p:spPr>
          <a:xfrm>
            <a:off x="2564296" y="2021823"/>
            <a:ext cx="981249" cy="820768"/>
          </a:xfrm>
          <a:prstGeom prst="roundRect">
            <a:avLst>
              <a:gd name="adj" fmla="val 10000"/>
            </a:avLst>
          </a:prstGeom>
          <a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51">
            <a:extLst>
              <a:ext uri="{FF2B5EF4-FFF2-40B4-BE49-F238E27FC236}">
                <a16:creationId xmlns:a16="http://schemas.microsoft.com/office/drawing/2014/main" id="{0BAEEDE0-FF9C-42E4-BE0D-286F271B56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657126" y="2055065"/>
            <a:ext cx="883131" cy="754283"/>
          </a:xfrm>
          <a:prstGeom prst="rect">
            <a:avLst/>
          </a:prstGeom>
        </p:spPr>
      </p:pic>
      <p:pic>
        <p:nvPicPr>
          <p:cNvPr id="37" name="Picture 53">
            <a:extLst>
              <a:ext uri="{FF2B5EF4-FFF2-40B4-BE49-F238E27FC236}">
                <a16:creationId xmlns:a16="http://schemas.microsoft.com/office/drawing/2014/main" id="{A00C8AC7-90FD-42E7-A4CF-4677FF3C3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6994" r="9296" b="14218"/>
          <a:stretch/>
        </p:blipFill>
        <p:spPr>
          <a:xfrm>
            <a:off x="610905" y="2065208"/>
            <a:ext cx="790504" cy="733995"/>
          </a:xfrm>
          <a:prstGeom prst="rect">
            <a:avLst/>
          </a:prstGeom>
        </p:spPr>
      </p:pic>
      <p:pic>
        <p:nvPicPr>
          <p:cNvPr id="39" name="Picture 47">
            <a:extLst>
              <a:ext uri="{FF2B5EF4-FFF2-40B4-BE49-F238E27FC236}">
                <a16:creationId xmlns:a16="http://schemas.microsoft.com/office/drawing/2014/main" id="{C5F46A0F-7010-485D-A513-4ED0D6D965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2006388" y="2881287"/>
            <a:ext cx="597483" cy="4729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9AB1E38-F6BA-4E31-94AA-319F00DDCB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0552" y="2799203"/>
            <a:ext cx="597483" cy="597483"/>
          </a:xfrm>
          <a:prstGeom prst="rect">
            <a:avLst/>
          </a:prstGeom>
        </p:spPr>
      </p:pic>
      <p:sp>
        <p:nvSpPr>
          <p:cNvPr id="40" name="Rectangle 6">
            <a:extLst>
              <a:ext uri="{FF2B5EF4-FFF2-40B4-BE49-F238E27FC236}">
                <a16:creationId xmlns:a16="http://schemas.microsoft.com/office/drawing/2014/main" id="{B5FE2766-4812-40A7-A3D4-1916E8F31605}"/>
              </a:ext>
            </a:extLst>
          </p:cNvPr>
          <p:cNvSpPr/>
          <p:nvPr/>
        </p:nvSpPr>
        <p:spPr>
          <a:xfrm>
            <a:off x="8378550" y="4917291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C042F27B-1A05-4084-A62F-055B29E9F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8803080" y="4800556"/>
            <a:ext cx="2204466" cy="1453968"/>
          </a:xfrm>
          <a:prstGeom prst="rect">
            <a:avLst/>
          </a:prstGeom>
          <a:ln>
            <a:noFill/>
          </a:ln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F8D169E6-BFED-4225-BD82-81627FB12735}"/>
              </a:ext>
            </a:extLst>
          </p:cNvPr>
          <p:cNvSpPr/>
          <p:nvPr/>
        </p:nvSpPr>
        <p:spPr>
          <a:xfrm>
            <a:off x="264305" y="4332428"/>
            <a:ext cx="3331766" cy="2428234"/>
          </a:xfrm>
          <a:prstGeom prst="rect">
            <a:avLst/>
          </a:prstGeom>
          <a:solidFill>
            <a:schemeClr val="bg2"/>
          </a:solidFill>
          <a:ln w="9525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18">
            <a:extLst>
              <a:ext uri="{FF2B5EF4-FFF2-40B4-BE49-F238E27FC236}">
                <a16:creationId xmlns:a16="http://schemas.microsoft.com/office/drawing/2014/main" id="{CF3F546F-D239-4CD6-A917-04353FD7E374}"/>
              </a:ext>
            </a:extLst>
          </p:cNvPr>
          <p:cNvSpPr/>
          <p:nvPr/>
        </p:nvSpPr>
        <p:spPr>
          <a:xfrm>
            <a:off x="2448341" y="4499981"/>
            <a:ext cx="981249" cy="820768"/>
          </a:xfrm>
          <a:prstGeom prst="roundRect">
            <a:avLst>
              <a:gd name="adj" fmla="val 10000"/>
            </a:avLst>
          </a:prstGeom>
          <a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4" name="Picture 51">
            <a:extLst>
              <a:ext uri="{FF2B5EF4-FFF2-40B4-BE49-F238E27FC236}">
                <a16:creationId xmlns:a16="http://schemas.microsoft.com/office/drawing/2014/main" id="{62499688-F3BA-4311-8258-1FE92EEC1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541171" y="4533223"/>
            <a:ext cx="883131" cy="754283"/>
          </a:xfrm>
          <a:prstGeom prst="rect">
            <a:avLst/>
          </a:prstGeom>
        </p:spPr>
      </p:pic>
      <p:pic>
        <p:nvPicPr>
          <p:cNvPr id="45" name="Picture 53">
            <a:extLst>
              <a:ext uri="{FF2B5EF4-FFF2-40B4-BE49-F238E27FC236}">
                <a16:creationId xmlns:a16="http://schemas.microsoft.com/office/drawing/2014/main" id="{D9099936-BE7F-4C3D-B992-F2B909E212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6994" r="9296" b="14218"/>
          <a:stretch/>
        </p:blipFill>
        <p:spPr>
          <a:xfrm>
            <a:off x="494950" y="4543366"/>
            <a:ext cx="790504" cy="733995"/>
          </a:xfrm>
          <a:prstGeom prst="rect">
            <a:avLst/>
          </a:prstGeom>
        </p:spPr>
      </p:pic>
      <p:pic>
        <p:nvPicPr>
          <p:cNvPr id="46" name="Picture 47">
            <a:extLst>
              <a:ext uri="{FF2B5EF4-FFF2-40B4-BE49-F238E27FC236}">
                <a16:creationId xmlns:a16="http://schemas.microsoft.com/office/drawing/2014/main" id="{8C768D9C-2321-48BD-B18C-B1403432E4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1910477" y="5445593"/>
            <a:ext cx="597483" cy="472930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04AFDC7B-6E70-4B33-A025-1DDDEA2E2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391" y="5368704"/>
            <a:ext cx="597483" cy="59748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EDF6DBA-7747-4D6B-8C8A-D2154891F2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3563" y="5983804"/>
            <a:ext cx="726027" cy="726027"/>
          </a:xfrm>
          <a:prstGeom prst="rect">
            <a:avLst/>
          </a:prstGeom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CDC7E652-DFBF-4BC9-AC6F-18DAB3534256}"/>
              </a:ext>
            </a:extLst>
          </p:cNvPr>
          <p:cNvSpPr/>
          <p:nvPr/>
        </p:nvSpPr>
        <p:spPr>
          <a:xfrm>
            <a:off x="8107027" y="1690183"/>
            <a:ext cx="3371283" cy="218731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7B985AF6-7063-4E34-A79A-3E7ECA3C9830}"/>
              </a:ext>
            </a:extLst>
          </p:cNvPr>
          <p:cNvSpPr/>
          <p:nvPr/>
        </p:nvSpPr>
        <p:spPr>
          <a:xfrm>
            <a:off x="156686" y="4200454"/>
            <a:ext cx="3646410" cy="264202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F13FCF50-FD3E-44E6-977E-AAC8F07A4A4C}"/>
              </a:ext>
            </a:extLst>
          </p:cNvPr>
          <p:cNvSpPr txBox="1"/>
          <p:nvPr/>
        </p:nvSpPr>
        <p:spPr>
          <a:xfrm>
            <a:off x="416060" y="6077245"/>
            <a:ext cx="10770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charset="0"/>
                <a:ea typeface="Heebo" charset="0"/>
                <a:cs typeface="Heebo" charset="0"/>
              </a:rPr>
              <a:t>אפשרויות בשבת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6DC9A01-92B9-48A4-BA21-D92BE1BA5B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4503"/>
          <a:stretch/>
        </p:blipFill>
        <p:spPr>
          <a:xfrm flipH="1">
            <a:off x="1522079" y="6154988"/>
            <a:ext cx="1100101" cy="4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40" grpId="0" animBg="1"/>
      <p:bldP spid="42" grpId="0" animBg="1"/>
      <p:bldP spid="8" grpId="0" animBg="1"/>
      <p:bldP spid="48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0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בעיה סוציו-אקונומית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A260246-AF99-4888-A4FF-DC55A76A7D4A}"/>
              </a:ext>
            </a:extLst>
          </p:cNvPr>
          <p:cNvSpPr txBox="1"/>
          <p:nvPr/>
        </p:nvSpPr>
        <p:spPr>
          <a:xfrm>
            <a:off x="2941466" y="3142104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משפחות צעירות עם ילדים</a:t>
            </a:r>
            <a:endParaRPr lang="he-IL" sz="3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11DA2C4-2F98-46BF-94A4-95F0B423248C}"/>
              </a:ext>
            </a:extLst>
          </p:cNvPr>
          <p:cNvSpPr txBox="1"/>
          <p:nvPr/>
        </p:nvSpPr>
        <p:spPr>
          <a:xfrm>
            <a:off x="2954756" y="4231517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עובדים במקומות עבודה ללא גמישות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B28E937-34C5-4E1B-91E9-0C8F4449CA29}"/>
              </a:ext>
            </a:extLst>
          </p:cNvPr>
          <p:cNvSpPr txBox="1"/>
          <p:nvPr/>
        </p:nvSpPr>
        <p:spPr>
          <a:xfrm>
            <a:off x="2954756" y="5318832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בעלי הכנס</a:t>
            </a: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 ממוצעת ומטה</a:t>
            </a:r>
            <a:endParaRPr lang="he-IL" sz="3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7CACB961-6FFA-44F3-97EB-5935C305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37" y="318733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4882326E-34AB-49A1-AB0B-454A9BCC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433742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64F5AB2F-7048-4057-8255-6F0C1101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532093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D97B54E6-13C0-4F23-9C3A-51B8BED37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80" y="1066834"/>
            <a:ext cx="1977106" cy="5600347"/>
          </a:xfrm>
          <a:prstGeom prst="rect">
            <a:avLst/>
          </a:prstGeom>
        </p:spPr>
      </p:pic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226421B4-02C4-4086-8503-E4FDC6974509}"/>
              </a:ext>
            </a:extLst>
          </p:cNvPr>
          <p:cNvSpPr txBox="1"/>
          <p:nvPr/>
        </p:nvSpPr>
        <p:spPr>
          <a:xfrm>
            <a:off x="2948111" y="1425148"/>
            <a:ext cx="8206011" cy="14357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32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לא יכול להרשות לעצמו לבזבז זמן וכסף בפקקים?</a:t>
            </a:r>
          </a:p>
          <a:p>
            <a:pPr marL="0" lvl="1" algn="r" defTabSz="844550" rtl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sz="1900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38" name="מציין מיקום של מספר שקופית 8">
            <a:extLst>
              <a:ext uri="{FF2B5EF4-FFF2-40B4-BE49-F238E27FC236}">
                <a16:creationId xmlns:a16="http://schemas.microsoft.com/office/drawing/2014/main" id="{7D603969-CE3D-46C3-A69B-7DA66D2E0557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818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01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פתיחת השוק לתחבורה שיתופית</a:t>
            </a:r>
          </a:p>
        </p:txBody>
      </p:sp>
      <p:pic>
        <p:nvPicPr>
          <p:cNvPr id="16" name="Picture 2" descr="Image result for RIDE SHARING">
            <a:extLst>
              <a:ext uri="{FF2B5EF4-FFF2-40B4-BE49-F238E27FC236}">
                <a16:creationId xmlns:a16="http://schemas.microsoft.com/office/drawing/2014/main" id="{BECC5688-D883-41D7-B0E0-236768E9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3" y="1442030"/>
            <a:ext cx="4188975" cy="221959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1FF9F6C-F101-457F-B5C7-DEE5A2D709EA}"/>
              </a:ext>
            </a:extLst>
          </p:cNvPr>
          <p:cNvSpPr txBox="1"/>
          <p:nvPr/>
        </p:nvSpPr>
        <p:spPr>
          <a:xfrm>
            <a:off x="5218042" y="1391414"/>
            <a:ext cx="6421854" cy="2200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מיסוי נסיעה ברכב עד 5 אנשים ב-3 ₪ לנסיעה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פיצוי בעלי מספר ירוק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3B6B7BB-698C-4889-AC90-15BFFB71D96E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38A426D-6C13-4788-8E52-6CB57B6D274E}"/>
              </a:ext>
            </a:extLst>
          </p:cNvPr>
          <p:cNvSpPr txBox="1"/>
          <p:nvPr/>
        </p:nvSpPr>
        <p:spPr>
          <a:xfrm>
            <a:off x="856314" y="4064372"/>
            <a:ext cx="10769078" cy="19774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שירות הסעות על פי דרישה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demand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לתחנות הרכבת ומהן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ב- 15 תחנות של רכבת ישראל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pha" pitchFamily="2" charset="-79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5B86D6E6-253C-46DF-8D37-781F7B5A2A49}"/>
              </a:ext>
            </a:extLst>
          </p:cNvPr>
          <p:cNvSpPr/>
          <p:nvPr/>
        </p:nvSpPr>
        <p:spPr>
          <a:xfrm>
            <a:off x="11475079" y="1285253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28B5556-E299-41F4-A52F-E7F429DDD65A}"/>
              </a:ext>
            </a:extLst>
          </p:cNvPr>
          <p:cNvSpPr txBox="1"/>
          <p:nvPr/>
        </p:nvSpPr>
        <p:spPr>
          <a:xfrm>
            <a:off x="11740714" y="1148985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1</a:t>
            </a: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2B10F5F8-C480-411F-B2D7-7B08D32395BD}"/>
              </a:ext>
            </a:extLst>
          </p:cNvPr>
          <p:cNvSpPr/>
          <p:nvPr/>
        </p:nvSpPr>
        <p:spPr>
          <a:xfrm>
            <a:off x="11391765" y="3917706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8F3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827D1C0-E817-4A61-8587-210F68B728ED}"/>
              </a:ext>
            </a:extLst>
          </p:cNvPr>
          <p:cNvSpPr txBox="1"/>
          <p:nvPr/>
        </p:nvSpPr>
        <p:spPr>
          <a:xfrm>
            <a:off x="11678360" y="3762796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laB" pitchFamily="2" charset="-79"/>
              </a:rPr>
              <a:t>2</a:t>
            </a:r>
          </a:p>
        </p:txBody>
      </p: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25622DA8-D3E5-4954-9425-A09487DB4C42}"/>
              </a:ext>
            </a:extLst>
          </p:cNvPr>
          <p:cNvSpPr/>
          <p:nvPr/>
        </p:nvSpPr>
        <p:spPr>
          <a:xfrm>
            <a:off x="2386773" y="4852009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49">
            <a:extLst>
              <a:ext uri="{FF2B5EF4-FFF2-40B4-BE49-F238E27FC236}">
                <a16:creationId xmlns:a16="http://schemas.microsoft.com/office/drawing/2014/main" id="{FB451ED2-8BF9-4BBE-A325-71431617E8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4503"/>
          <a:stretch/>
        </p:blipFill>
        <p:spPr>
          <a:xfrm flipH="1">
            <a:off x="550262" y="5750556"/>
            <a:ext cx="2004095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2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077A680-D25F-4448-8C45-C5ED5946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465382" y="0"/>
            <a:ext cx="1265738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3B6B7BB-698C-4889-AC90-15BFFB71D96E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02202-B792-4CF5-B225-375E1B4E065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363782" y="565445"/>
            <a:ext cx="8503461" cy="2389565"/>
          </a:xfrm>
          <a:prstGeom prst="rect">
            <a:avLst/>
          </a:prstGeom>
          <a:noFill/>
          <a:ln>
            <a:noFill/>
          </a:ln>
          <a:effectLst>
            <a:outerShdw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</a:pPr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one of us can make a difference. Together we make change.</a:t>
            </a:r>
          </a:p>
          <a:p>
            <a:pPr algn="ctr" fontAlgn="base">
              <a:lnSpc>
                <a:spcPct val="150000"/>
              </a:lnSpc>
            </a:pPr>
            <a:endParaRPr lang="en-US" sz="1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US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Barbara Mikulski</a:t>
            </a:r>
            <a:endParaRPr lang="en-US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44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מיכל </a:t>
            </a:r>
            <a:r>
              <a:rPr lang="he-IL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גלברט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Michal@mobilityil.com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0547-247899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www.futuremobilityil.com</a:t>
            </a:r>
            <a:endParaRPr lang="he-IL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23425"/>
            <a:ext cx="1198367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r>
              <a:rPr lang="he-IL" altLang="en-US" sz="8800" b="1" dirty="0">
                <a:latin typeface="Heebo" panose="00000500000000000000" pitchFamily="2" charset="-79"/>
                <a:cs typeface="Heebo" panose="00000500000000000000" pitchFamily="2" charset="-79"/>
              </a:rPr>
              <a:t>תודה רבה!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AE389BA-4859-4AEC-B25F-8C65C8909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94" y="249382"/>
            <a:ext cx="3224456" cy="9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3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0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החרפת בעיית הפריון והנדל"ן בישראל</a:t>
            </a: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4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EAACE2AE-97C4-4B33-B630-DD7A78D2E89E}"/>
              </a:ext>
            </a:extLst>
          </p:cNvPr>
          <p:cNvSpPr/>
          <p:nvPr/>
        </p:nvSpPr>
        <p:spPr>
          <a:xfrm>
            <a:off x="3722569" y="1887566"/>
            <a:ext cx="4843340" cy="445243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278A05-EF57-46D4-B4A7-F64767F4FA74}"/>
              </a:ext>
            </a:extLst>
          </p:cNvPr>
          <p:cNvSpPr txBox="1"/>
          <p:nvPr/>
        </p:nvSpPr>
        <p:spPr>
          <a:xfrm>
            <a:off x="5239580" y="1564399"/>
            <a:ext cx="1809317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endParaRPr lang="he-IL" sz="900" dirty="0">
              <a:cs typeface="Alpha" pitchFamily="2" charset="-79"/>
            </a:endParaRP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מי שיכול להרשות לעצמו עובר למרכז</a:t>
            </a:r>
          </a:p>
          <a:p>
            <a:pPr algn="ctr"/>
            <a:endParaRPr lang="he-IL" sz="900" dirty="0">
              <a:cs typeface="Alpha" pitchFamily="2" charset="-79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C9B42BC7-26FF-4B79-8488-71DD07B9C4F0}"/>
              </a:ext>
            </a:extLst>
          </p:cNvPr>
          <p:cNvSpPr txBox="1"/>
          <p:nvPr/>
        </p:nvSpPr>
        <p:spPr>
          <a:xfrm>
            <a:off x="2817909" y="3138623"/>
            <a:ext cx="180931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ירידה בפריון</a:t>
            </a:r>
          </a:p>
          <a:p>
            <a:pPr algn="ctr"/>
            <a:endParaRPr lang="he-IL" sz="2000" dirty="0">
              <a:cs typeface="Alpha" pitchFamily="2" charset="-79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1C1787A6-0E2C-4740-9C23-FE4A53090321}"/>
              </a:ext>
            </a:extLst>
          </p:cNvPr>
          <p:cNvSpPr txBox="1"/>
          <p:nvPr/>
        </p:nvSpPr>
        <p:spPr>
          <a:xfrm>
            <a:off x="3229319" y="5135468"/>
            <a:ext cx="217135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מעמד הביניים נדרש לחפש עבודה שלא במרכז המטרופולין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4ED1C74E-E811-4DCC-86CB-EAC44BCC75C6}"/>
              </a:ext>
            </a:extLst>
          </p:cNvPr>
          <p:cNvSpPr txBox="1"/>
          <p:nvPr/>
        </p:nvSpPr>
        <p:spPr>
          <a:xfrm>
            <a:off x="7134227" y="5135468"/>
            <a:ext cx="180931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המרכז דוחק החוצה את מעמד הביניים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B531018E-1DC3-415C-A585-E5417B3D66A1}"/>
              </a:ext>
            </a:extLst>
          </p:cNvPr>
          <p:cNvSpPr txBox="1"/>
          <p:nvPr/>
        </p:nvSpPr>
        <p:spPr>
          <a:xfrm>
            <a:off x="7466115" y="3138623"/>
            <a:ext cx="180931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עליית מחירים בנדל"ן במרכז הארץ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AA086F9A-A501-4C26-919E-F661A517ECDA}"/>
              </a:ext>
            </a:extLst>
          </p:cNvPr>
          <p:cNvSpPr txBox="1"/>
          <p:nvPr/>
        </p:nvSpPr>
        <p:spPr>
          <a:xfrm rot="20600354">
            <a:off x="691566" y="1574984"/>
            <a:ext cx="2595533" cy="1077218"/>
          </a:xfrm>
          <a:prstGeom prst="rect">
            <a:avLst/>
          </a:prstGeom>
          <a:solidFill>
            <a:srgbClr val="FF0000"/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  <a:cs typeface="Alpha" pitchFamily="2" charset="-79"/>
              </a:rPr>
              <a:t> </a:t>
            </a:r>
          </a:p>
          <a:p>
            <a:pPr algn="ctr"/>
            <a:endParaRPr lang="he-IL" sz="3200" dirty="0">
              <a:solidFill>
                <a:schemeClr val="bg1"/>
              </a:solidFill>
              <a:cs typeface="Alpha" pitchFamily="2" charset="-79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79907C01-7F6D-4B49-8EA0-6150E6C9BDF0}"/>
              </a:ext>
            </a:extLst>
          </p:cNvPr>
          <p:cNvSpPr txBox="1"/>
          <p:nvPr/>
        </p:nvSpPr>
        <p:spPr>
          <a:xfrm rot="20600354">
            <a:off x="763520" y="1636540"/>
            <a:ext cx="2451629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תוצאות שליליות מהמצב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DEDE995-C0FB-4559-9C45-1EB30C9DC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57036" y="3917425"/>
            <a:ext cx="2791044" cy="27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0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בעיה סביבתית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FE33F8D5-E9FB-4227-ACC2-C2122FE81FAD}"/>
              </a:ext>
            </a:extLst>
          </p:cNvPr>
          <p:cNvSpPr txBox="1"/>
          <p:nvPr/>
        </p:nvSpPr>
        <p:spPr>
          <a:xfrm>
            <a:off x="4023640" y="6101428"/>
            <a:ext cx="4739360" cy="65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(פי 3 מתאונות דרכים)</a:t>
            </a:r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6AAA2BEA-E234-4ED0-A67E-543A835E5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59" y="1155453"/>
            <a:ext cx="10018160" cy="4854364"/>
          </a:xfrm>
          <a:prstGeom prst="rect">
            <a:avLst/>
          </a:prstGeom>
        </p:spPr>
      </p:pic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A5505CB1-0F8A-4794-85AE-6EF3CDD6A9FA}"/>
              </a:ext>
            </a:extLst>
          </p:cNvPr>
          <p:cNvSpPr txBox="1"/>
          <p:nvPr/>
        </p:nvSpPr>
        <p:spPr>
          <a:xfrm>
            <a:off x="1950416" y="1436334"/>
            <a:ext cx="8206011" cy="1150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t" anchorCtr="0">
            <a:noAutofit/>
          </a:bodyPr>
          <a:lstStyle/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28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1,250 מתים בשנה מזיהום אוויר שמקורו בתחבורה</a:t>
            </a: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5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152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1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גודש התנועה</a:t>
            </a:r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55430FA6-C5DE-486C-ABB5-3651121E55B9}"/>
              </a:ext>
            </a:extLst>
          </p:cNvPr>
          <p:cNvGraphicFramePr>
            <a:graphicFrameLocks/>
          </p:cNvGraphicFramePr>
          <p:nvPr/>
        </p:nvGraphicFramePr>
        <p:xfrm>
          <a:off x="1220065" y="1179703"/>
          <a:ext cx="9666713" cy="53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F776335D-7659-4FF1-9DAC-B4BDD428D597}"/>
              </a:ext>
            </a:extLst>
          </p:cNvPr>
          <p:cNvSpPr>
            <a:spLocks noChangeArrowheads="1"/>
          </p:cNvSpPr>
          <p:nvPr/>
        </p:nvSpPr>
        <p:spPr bwMode="auto">
          <a:xfrm rot="21052931">
            <a:off x="1087283" y="565192"/>
            <a:ext cx="1915322" cy="1327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62%</a:t>
            </a:r>
            <a:r>
              <a:rPr kumimoji="0" lang="he-I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מהעובדים מתניידים לעבודה ברכב פרטי</a:t>
            </a:r>
          </a:p>
        </p:txBody>
      </p:sp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FBF38C76-8AAB-434A-848B-929F5E0A074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6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78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C5946DE-F099-4D76-A367-9CF67C749060}"/>
              </a:ext>
            </a:extLst>
          </p:cNvPr>
          <p:cNvGrpSpPr/>
          <p:nvPr/>
        </p:nvGrpSpPr>
        <p:grpSpPr>
          <a:xfrm>
            <a:off x="9228116" y="3480772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D89874-373A-4284-8B95-D053ABE6E4E4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D3BAF3D-3F2A-43FB-9AAC-7EAC616A6425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המאה ה-18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סוסים ועגלות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42F4D-0994-4BE5-AE1B-42EDC2E64487}"/>
              </a:ext>
            </a:extLst>
          </p:cNvPr>
          <p:cNvGrpSpPr/>
          <p:nvPr/>
        </p:nvGrpSpPr>
        <p:grpSpPr>
          <a:xfrm>
            <a:off x="8914092" y="2038775"/>
            <a:ext cx="899066" cy="960070"/>
            <a:chOff x="1940884" y="1993212"/>
            <a:chExt cx="899066" cy="96007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28F2C1B-9F09-4DC3-B2AC-86E074AFB768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5A80C201-419F-4725-89AB-1FA316DE2BEF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26CE70-EFFD-4C88-9F39-6D37568AB660}"/>
              </a:ext>
            </a:extLst>
          </p:cNvPr>
          <p:cNvSpPr/>
          <p:nvPr/>
        </p:nvSpPr>
        <p:spPr>
          <a:xfrm flipH="1">
            <a:off x="9960567" y="1393572"/>
            <a:ext cx="2132352" cy="2250477"/>
          </a:xfrm>
          <a:prstGeom prst="roundRect">
            <a:avLst>
              <a:gd name="adj" fmla="val 10000"/>
            </a:avLst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E4F788-E6F9-437F-A955-EA982CF0886E}"/>
              </a:ext>
            </a:extLst>
          </p:cNvPr>
          <p:cNvSpPr/>
          <p:nvPr/>
        </p:nvSpPr>
        <p:spPr>
          <a:xfrm>
            <a:off x="6710254" y="1459693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38DA3F-55BE-4282-B118-7271C88B3B30}"/>
              </a:ext>
            </a:extLst>
          </p:cNvPr>
          <p:cNvSpPr/>
          <p:nvPr/>
        </p:nvSpPr>
        <p:spPr>
          <a:xfrm>
            <a:off x="659255" y="1605997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ADC1DA-2116-4B51-BA9F-5A02C5040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3456471" y="1828402"/>
            <a:ext cx="2204466" cy="1453968"/>
          </a:xfrm>
          <a:prstGeom prst="rect">
            <a:avLst/>
          </a:prstGeom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F6E9219-03FC-480C-987D-CC4F1076D895}"/>
              </a:ext>
            </a:extLst>
          </p:cNvPr>
          <p:cNvGrpSpPr/>
          <p:nvPr/>
        </p:nvGrpSpPr>
        <p:grpSpPr>
          <a:xfrm>
            <a:off x="5737484" y="2038775"/>
            <a:ext cx="899066" cy="960070"/>
            <a:chOff x="1940884" y="1993212"/>
            <a:chExt cx="899066" cy="960070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137D7A3A-C4D7-4661-A430-4AFBEF06E032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Right 4">
              <a:extLst>
                <a:ext uri="{FF2B5EF4-FFF2-40B4-BE49-F238E27FC236}">
                  <a16:creationId xmlns:a16="http://schemas.microsoft.com/office/drawing/2014/main" id="{729948DE-8EFE-4D53-A5AB-E9C9A05FA473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2F3F38-6B58-4043-8D67-2ED10C9BA6C3}"/>
              </a:ext>
            </a:extLst>
          </p:cNvPr>
          <p:cNvGrpSpPr/>
          <p:nvPr/>
        </p:nvGrpSpPr>
        <p:grpSpPr>
          <a:xfrm>
            <a:off x="2439034" y="2075242"/>
            <a:ext cx="899066" cy="960070"/>
            <a:chOff x="1940884" y="1993212"/>
            <a:chExt cx="899066" cy="960070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B3406EB-AD2F-42F4-81F3-55D47C27F2FA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Right 4">
              <a:extLst>
                <a:ext uri="{FF2B5EF4-FFF2-40B4-BE49-F238E27FC236}">
                  <a16:creationId xmlns:a16="http://schemas.microsoft.com/office/drawing/2014/main" id="{D5FC96E8-D378-4CFB-BB5F-8BF7CE44B0FE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297687-5D9E-4C8B-ABBA-A3AA786D1B5B}"/>
              </a:ext>
            </a:extLst>
          </p:cNvPr>
          <p:cNvGrpSpPr/>
          <p:nvPr/>
        </p:nvGrpSpPr>
        <p:grpSpPr>
          <a:xfrm>
            <a:off x="6204500" y="3480772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F20C2D-D35A-449A-9A0C-F714BACE1B8C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F6797A37-D35F-4B4A-BF33-460AF0E6549D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המאה ה-19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התפתחות מערכת הרכבות והתחבורה הציבורית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אופניים כתחליף לסוסים</a:t>
              </a:r>
              <a:endParaRPr lang="he-IL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7FD029-ED5A-4486-9EDB-7CD3D01A3275}"/>
              </a:ext>
            </a:extLst>
          </p:cNvPr>
          <p:cNvGrpSpPr/>
          <p:nvPr/>
        </p:nvGrpSpPr>
        <p:grpSpPr>
          <a:xfrm>
            <a:off x="3165066" y="3499530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939B766-636C-493A-9F74-8A02430F78A4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C13BFF53-050E-4155-BBAF-F1033B72E600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המאה ה-20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מכוניות כמכשיר התנועה המרכזי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Calibri" panose="020F0502020204030204" pitchFamily="34" charset="0"/>
                  <a:cs typeface="Calibri" panose="020F0502020204030204" pitchFamily="34" charset="0"/>
                </a:rPr>
                <a:t>מינוע ומעבר לרכב פרטי מבוסס בנזין ונפט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פריחת הרכבות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746844-EDD7-465E-B310-18AB043E207B}"/>
              </a:ext>
            </a:extLst>
          </p:cNvPr>
          <p:cNvGrpSpPr/>
          <p:nvPr/>
        </p:nvGrpSpPr>
        <p:grpSpPr>
          <a:xfrm>
            <a:off x="111243" y="3499530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52385F1-E8B2-48DE-A28A-4EA144EFA052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954080E5-A6FB-4F48-9E11-8753244CD1C7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המאה ה-21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Mobility-as-a-Service</a:t>
              </a:r>
              <a:endParaRPr lang="he-IL" sz="20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רכב מבוסס חשמל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Calibri" panose="020F0502020204030204" pitchFamily="34" charset="0"/>
                  <a:cs typeface="Calibri" panose="020F0502020204030204" pitchFamily="34" charset="0"/>
                </a:rPr>
                <a:t>מעבר מבעלות לשימוש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שירותי תחבורה שיתופית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Calibri" panose="020F0502020204030204" pitchFamily="34" charset="0"/>
                  <a:cs typeface="Calibri" panose="020F0502020204030204" pitchFamily="34" charset="0"/>
                </a:rPr>
                <a:t>ניהול רשת מקושרת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רכב אוטונומי</a:t>
              </a:r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EB1A5961-B6F5-4F70-A05A-D36F6876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55" y="384470"/>
            <a:ext cx="11364752" cy="9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החדשות הטובות: מהפכת התחבורה</a:t>
            </a:r>
          </a:p>
          <a:p>
            <a:pPr marL="0" marR="0" lvl="0" indent="0" algn="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2800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39" name="תמונה 38">
            <a:extLst>
              <a:ext uri="{FF2B5EF4-FFF2-40B4-BE49-F238E27FC236}">
                <a16:creationId xmlns:a16="http://schemas.microsoft.com/office/drawing/2014/main" id="{85361CDE-5801-4200-B702-8C0C6CA14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6268477"/>
            <a:ext cx="1833621" cy="474738"/>
          </a:xfrm>
          <a:prstGeom prst="rect">
            <a:avLst/>
          </a:prstGeom>
        </p:spPr>
      </p:pic>
      <p:sp>
        <p:nvSpPr>
          <p:cNvPr id="40" name="מציין מיקום של מספר שקופית 8">
            <a:extLst>
              <a:ext uri="{FF2B5EF4-FFF2-40B4-BE49-F238E27FC236}">
                <a16:creationId xmlns:a16="http://schemas.microsoft.com/office/drawing/2014/main" id="{E4A4052E-C4C6-44B0-B056-D5C1C2E1B0E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7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562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8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0DC1D479-3CFB-49E4-99A8-BECE1D2B5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6268477"/>
            <a:ext cx="1833621" cy="47473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26E5A637-CAF5-45E6-A255-11FCC798C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32" y="1443095"/>
            <a:ext cx="1298035" cy="1298035"/>
          </a:xfrm>
          <a:prstGeom prst="rect">
            <a:avLst/>
          </a:prstGeom>
        </p:spPr>
      </p:pic>
      <p:sp>
        <p:nvSpPr>
          <p:cNvPr id="63" name="Oval 26">
            <a:extLst>
              <a:ext uri="{FF2B5EF4-FFF2-40B4-BE49-F238E27FC236}">
                <a16:creationId xmlns:a16="http://schemas.microsoft.com/office/drawing/2014/main" id="{C334A821-29E7-48E5-A9D5-244D1264EE07}"/>
              </a:ext>
            </a:extLst>
          </p:cNvPr>
          <p:cNvSpPr/>
          <p:nvPr/>
        </p:nvSpPr>
        <p:spPr>
          <a:xfrm>
            <a:off x="3330579" y="1502680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15">
            <a:extLst>
              <a:ext uri="{FF2B5EF4-FFF2-40B4-BE49-F238E27FC236}">
                <a16:creationId xmlns:a16="http://schemas.microsoft.com/office/drawing/2014/main" id="{15065B60-56C8-4A85-8DD0-AF035CAE0E6F}"/>
              </a:ext>
            </a:extLst>
          </p:cNvPr>
          <p:cNvSpPr/>
          <p:nvPr/>
        </p:nvSpPr>
        <p:spPr>
          <a:xfrm>
            <a:off x="4916030" y="1541217"/>
            <a:ext cx="2479729" cy="24797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ניידות כשירות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24">
            <a:extLst>
              <a:ext uri="{FF2B5EF4-FFF2-40B4-BE49-F238E27FC236}">
                <a16:creationId xmlns:a16="http://schemas.microsoft.com/office/drawing/2014/main" id="{0A5F76A1-CB96-4A40-ADB0-4626D832862A}"/>
              </a:ext>
            </a:extLst>
          </p:cNvPr>
          <p:cNvSpPr/>
          <p:nvPr/>
        </p:nvSpPr>
        <p:spPr>
          <a:xfrm>
            <a:off x="4263060" y="320725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27">
            <a:extLst>
              <a:ext uri="{FF2B5EF4-FFF2-40B4-BE49-F238E27FC236}">
                <a16:creationId xmlns:a16="http://schemas.microsoft.com/office/drawing/2014/main" id="{86E6277F-BDB3-4596-86EF-D24DD81E7206}"/>
              </a:ext>
            </a:extLst>
          </p:cNvPr>
          <p:cNvSpPr/>
          <p:nvPr/>
        </p:nvSpPr>
        <p:spPr>
          <a:xfrm>
            <a:off x="3320689" y="2911548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28">
            <a:extLst>
              <a:ext uri="{FF2B5EF4-FFF2-40B4-BE49-F238E27FC236}">
                <a16:creationId xmlns:a16="http://schemas.microsoft.com/office/drawing/2014/main" id="{4A4804E6-87E2-484D-898E-1F1AE738BD2A}"/>
              </a:ext>
            </a:extLst>
          </p:cNvPr>
          <p:cNvSpPr/>
          <p:nvPr/>
        </p:nvSpPr>
        <p:spPr>
          <a:xfrm>
            <a:off x="4263060" y="4102217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30">
            <a:extLst>
              <a:ext uri="{FF2B5EF4-FFF2-40B4-BE49-F238E27FC236}">
                <a16:creationId xmlns:a16="http://schemas.microsoft.com/office/drawing/2014/main" id="{1DDFDA47-A6DF-45BB-8CEE-F5BC3617D2C1}"/>
              </a:ext>
            </a:extLst>
          </p:cNvPr>
          <p:cNvSpPr/>
          <p:nvPr/>
        </p:nvSpPr>
        <p:spPr>
          <a:xfrm rot="10800000">
            <a:off x="6746982" y="4080849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31">
            <a:extLst>
              <a:ext uri="{FF2B5EF4-FFF2-40B4-BE49-F238E27FC236}">
                <a16:creationId xmlns:a16="http://schemas.microsoft.com/office/drawing/2014/main" id="{47A497B0-2BFD-448D-A795-F80551002CAD}"/>
              </a:ext>
            </a:extLst>
          </p:cNvPr>
          <p:cNvSpPr/>
          <p:nvPr/>
        </p:nvSpPr>
        <p:spPr>
          <a:xfrm rot="10800000">
            <a:off x="7679463" y="2898894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32">
            <a:extLst>
              <a:ext uri="{FF2B5EF4-FFF2-40B4-BE49-F238E27FC236}">
                <a16:creationId xmlns:a16="http://schemas.microsoft.com/office/drawing/2014/main" id="{8364394C-8727-4D3E-99BA-8E8DD304AF04}"/>
              </a:ext>
            </a:extLst>
          </p:cNvPr>
          <p:cNvSpPr/>
          <p:nvPr/>
        </p:nvSpPr>
        <p:spPr>
          <a:xfrm rot="10800000">
            <a:off x="7689353" y="1490026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33">
            <a:extLst>
              <a:ext uri="{FF2B5EF4-FFF2-40B4-BE49-F238E27FC236}">
                <a16:creationId xmlns:a16="http://schemas.microsoft.com/office/drawing/2014/main" id="{CE94A737-AF78-413C-8BBB-F8FEC8932D77}"/>
              </a:ext>
            </a:extLst>
          </p:cNvPr>
          <p:cNvSpPr/>
          <p:nvPr/>
        </p:nvSpPr>
        <p:spPr>
          <a:xfrm rot="10800000">
            <a:off x="6746982" y="299357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A553DB45-0715-4E77-894F-8FC12C2E6F09}"/>
              </a:ext>
            </a:extLst>
          </p:cNvPr>
          <p:cNvSpPr/>
          <p:nvPr/>
        </p:nvSpPr>
        <p:spPr>
          <a:xfrm>
            <a:off x="1568034" y="524289"/>
            <a:ext cx="257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Carpooling</a:t>
            </a:r>
          </a:p>
        </p:txBody>
      </p:sp>
      <p:sp>
        <p:nvSpPr>
          <p:cNvPr id="74" name="Rectangle 39">
            <a:extLst>
              <a:ext uri="{FF2B5EF4-FFF2-40B4-BE49-F238E27FC236}">
                <a16:creationId xmlns:a16="http://schemas.microsoft.com/office/drawing/2014/main" id="{56994026-69F1-466B-B5C6-217A9F8B3E35}"/>
              </a:ext>
            </a:extLst>
          </p:cNvPr>
          <p:cNvSpPr/>
          <p:nvPr/>
        </p:nvSpPr>
        <p:spPr>
          <a:xfrm>
            <a:off x="482448" y="1712487"/>
            <a:ext cx="279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 Sharing</a:t>
            </a:r>
          </a:p>
        </p:txBody>
      </p:sp>
      <p:sp>
        <p:nvSpPr>
          <p:cNvPr id="75" name="Rectangle 40">
            <a:extLst>
              <a:ext uri="{FF2B5EF4-FFF2-40B4-BE49-F238E27FC236}">
                <a16:creationId xmlns:a16="http://schemas.microsoft.com/office/drawing/2014/main" id="{4108C6C4-03B1-4C20-9429-E01B5AF33588}"/>
              </a:ext>
            </a:extLst>
          </p:cNvPr>
          <p:cNvSpPr/>
          <p:nvPr/>
        </p:nvSpPr>
        <p:spPr>
          <a:xfrm>
            <a:off x="622313" y="3152228"/>
            <a:ext cx="265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השכרות רכב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41">
            <a:extLst>
              <a:ext uri="{FF2B5EF4-FFF2-40B4-BE49-F238E27FC236}">
                <a16:creationId xmlns:a16="http://schemas.microsoft.com/office/drawing/2014/main" id="{94FDC40A-94CC-4327-80E4-71D92754DB96}"/>
              </a:ext>
            </a:extLst>
          </p:cNvPr>
          <p:cNvSpPr/>
          <p:nvPr/>
        </p:nvSpPr>
        <p:spPr>
          <a:xfrm>
            <a:off x="1617021" y="4392494"/>
            <a:ext cx="257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Walkability</a:t>
            </a:r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76E12A4A-093B-4E95-A025-EAB31B14EE96}"/>
              </a:ext>
            </a:extLst>
          </p:cNvPr>
          <p:cNvSpPr/>
          <p:nvPr/>
        </p:nvSpPr>
        <p:spPr>
          <a:xfrm>
            <a:off x="7993911" y="481466"/>
            <a:ext cx="324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Micro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Mobiltiy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43">
            <a:extLst>
              <a:ext uri="{FF2B5EF4-FFF2-40B4-BE49-F238E27FC236}">
                <a16:creationId xmlns:a16="http://schemas.microsoft.com/office/drawing/2014/main" id="{550094F7-61B1-4AF2-83BB-9F2FCD8B9AD5}"/>
              </a:ext>
            </a:extLst>
          </p:cNvPr>
          <p:cNvSpPr/>
          <p:nvPr/>
        </p:nvSpPr>
        <p:spPr>
          <a:xfrm>
            <a:off x="8938478" y="1755838"/>
            <a:ext cx="3005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Micro Transit</a:t>
            </a:r>
          </a:p>
        </p:txBody>
      </p:sp>
      <p:sp>
        <p:nvSpPr>
          <p:cNvPr id="79" name="Rectangle 44">
            <a:extLst>
              <a:ext uri="{FF2B5EF4-FFF2-40B4-BE49-F238E27FC236}">
                <a16:creationId xmlns:a16="http://schemas.microsoft.com/office/drawing/2014/main" id="{9E367EBE-4D60-4C1A-8925-A77A52ABAA09}"/>
              </a:ext>
            </a:extLst>
          </p:cNvPr>
          <p:cNvSpPr/>
          <p:nvPr/>
        </p:nvSpPr>
        <p:spPr>
          <a:xfrm>
            <a:off x="8730227" y="2919656"/>
            <a:ext cx="225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אוטובוסים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ורכבות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5">
            <a:extLst>
              <a:ext uri="{FF2B5EF4-FFF2-40B4-BE49-F238E27FC236}">
                <a16:creationId xmlns:a16="http://schemas.microsoft.com/office/drawing/2014/main" id="{832D6EB2-0F80-418A-B7B1-FCC9D179BF13}"/>
              </a:ext>
            </a:extLst>
          </p:cNvPr>
          <p:cNvSpPr/>
          <p:nvPr/>
        </p:nvSpPr>
        <p:spPr>
          <a:xfrm>
            <a:off x="7927878" y="4447665"/>
            <a:ext cx="303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מוניות ו-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TNCs</a:t>
            </a:r>
          </a:p>
        </p:txBody>
      </p:sp>
      <p:pic>
        <p:nvPicPr>
          <p:cNvPr id="81" name="Picture 6">
            <a:extLst>
              <a:ext uri="{FF2B5EF4-FFF2-40B4-BE49-F238E27FC236}">
                <a16:creationId xmlns:a16="http://schemas.microsoft.com/office/drawing/2014/main" id="{4EB8C4F0-788A-462C-8B2C-DFAF98E7D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7"/>
          <a:stretch/>
        </p:blipFill>
        <p:spPr>
          <a:xfrm>
            <a:off x="4402122" y="4289486"/>
            <a:ext cx="938291" cy="807416"/>
          </a:xfrm>
          <a:prstGeom prst="rect">
            <a:avLst/>
          </a:prstGeom>
        </p:spPr>
      </p:pic>
      <p:pic>
        <p:nvPicPr>
          <p:cNvPr id="82" name="Picture 9">
            <a:extLst>
              <a:ext uri="{FF2B5EF4-FFF2-40B4-BE49-F238E27FC236}">
                <a16:creationId xmlns:a16="http://schemas.microsoft.com/office/drawing/2014/main" id="{F4B064A5-5645-4E97-AABA-1EB08DB386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6"/>
          <a:stretch/>
        </p:blipFill>
        <p:spPr>
          <a:xfrm>
            <a:off x="3466895" y="3082685"/>
            <a:ext cx="889542" cy="769851"/>
          </a:xfrm>
          <a:prstGeom prst="rect">
            <a:avLst/>
          </a:prstGeom>
        </p:spPr>
      </p:pic>
      <p:pic>
        <p:nvPicPr>
          <p:cNvPr id="83" name="Picture 13">
            <a:extLst>
              <a:ext uri="{FF2B5EF4-FFF2-40B4-BE49-F238E27FC236}">
                <a16:creationId xmlns:a16="http://schemas.microsoft.com/office/drawing/2014/main" id="{F5B125E3-60DC-419D-BBD7-4E95E95F2D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8591" r="9743" b="18118"/>
          <a:stretch/>
        </p:blipFill>
        <p:spPr>
          <a:xfrm>
            <a:off x="4345615" y="419466"/>
            <a:ext cx="1051306" cy="947830"/>
          </a:xfrm>
          <a:prstGeom prst="rect">
            <a:avLst/>
          </a:prstGeom>
        </p:spPr>
      </p:pic>
      <p:pic>
        <p:nvPicPr>
          <p:cNvPr id="84" name="Picture 47">
            <a:extLst>
              <a:ext uri="{FF2B5EF4-FFF2-40B4-BE49-F238E27FC236}">
                <a16:creationId xmlns:a16="http://schemas.microsoft.com/office/drawing/2014/main" id="{F2178BD6-D19A-4163-8CE1-A726571B6D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6803320" y="358049"/>
            <a:ext cx="1069277" cy="846373"/>
          </a:xfrm>
          <a:prstGeom prst="rect">
            <a:avLst/>
          </a:prstGeom>
        </p:spPr>
      </p:pic>
      <p:pic>
        <p:nvPicPr>
          <p:cNvPr id="85" name="Picture 49">
            <a:extLst>
              <a:ext uri="{FF2B5EF4-FFF2-40B4-BE49-F238E27FC236}">
                <a16:creationId xmlns:a16="http://schemas.microsoft.com/office/drawing/2014/main" id="{C3BA0D46-49F4-407D-B2BD-3664C1C8B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4503"/>
          <a:stretch/>
        </p:blipFill>
        <p:spPr>
          <a:xfrm flipH="1">
            <a:off x="7731697" y="1862999"/>
            <a:ext cx="1100101" cy="481098"/>
          </a:xfrm>
          <a:prstGeom prst="rect">
            <a:avLst/>
          </a:prstGeom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13D6A6DE-3D20-4B09-B934-5D10E0659A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7847096" y="3098253"/>
            <a:ext cx="883131" cy="754283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DF04A7F3-09E0-4709-9D1C-91C84D9FB22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6994" r="9296" b="14218"/>
          <a:stretch/>
        </p:blipFill>
        <p:spPr>
          <a:xfrm>
            <a:off x="6942706" y="4304830"/>
            <a:ext cx="790504" cy="733995"/>
          </a:xfrm>
          <a:prstGeom prst="rect">
            <a:avLst/>
          </a:prstGeom>
        </p:spPr>
      </p:pic>
      <p:sp>
        <p:nvSpPr>
          <p:cNvPr id="88" name="Rectangle: Rounded Corners 18">
            <a:extLst>
              <a:ext uri="{FF2B5EF4-FFF2-40B4-BE49-F238E27FC236}">
                <a16:creationId xmlns:a16="http://schemas.microsoft.com/office/drawing/2014/main" id="{5281FB06-B182-4570-AD37-3BFC8498B5B0}"/>
              </a:ext>
            </a:extLst>
          </p:cNvPr>
          <p:cNvSpPr/>
          <p:nvPr/>
        </p:nvSpPr>
        <p:spPr>
          <a:xfrm>
            <a:off x="247650" y="5657411"/>
            <a:ext cx="11696700" cy="1065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9" name="Group 8">
            <a:extLst>
              <a:ext uri="{FF2B5EF4-FFF2-40B4-BE49-F238E27FC236}">
                <a16:creationId xmlns:a16="http://schemas.microsoft.com/office/drawing/2014/main" id="{0F6C0BA2-7E5B-408C-A9EA-1C9B30B06421}"/>
              </a:ext>
            </a:extLst>
          </p:cNvPr>
          <p:cNvGrpSpPr/>
          <p:nvPr/>
        </p:nvGrpSpPr>
        <p:grpSpPr>
          <a:xfrm>
            <a:off x="8149591" y="5782825"/>
            <a:ext cx="833439" cy="833439"/>
            <a:chOff x="7763331" y="5927223"/>
            <a:chExt cx="833439" cy="833439"/>
          </a:xfrm>
        </p:grpSpPr>
        <p:sp>
          <p:nvSpPr>
            <p:cNvPr id="90" name="Oval 56">
              <a:extLst>
                <a:ext uri="{FF2B5EF4-FFF2-40B4-BE49-F238E27FC236}">
                  <a16:creationId xmlns:a16="http://schemas.microsoft.com/office/drawing/2014/main" id="{C36D5BEF-98BD-454C-B353-0783F03751D5}"/>
                </a:ext>
              </a:extLst>
            </p:cNvPr>
            <p:cNvSpPr/>
            <p:nvPr/>
          </p:nvSpPr>
          <p:spPr>
            <a:xfrm>
              <a:off x="7763331" y="5927223"/>
              <a:ext cx="833439" cy="8334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Picture 11">
              <a:extLst>
                <a:ext uri="{FF2B5EF4-FFF2-40B4-BE49-F238E27FC236}">
                  <a16:creationId xmlns:a16="http://schemas.microsoft.com/office/drawing/2014/main" id="{4B997BF9-EAA0-4059-9264-EAC4D466C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43"/>
            <a:stretch/>
          </p:blipFill>
          <p:spPr>
            <a:xfrm>
              <a:off x="7861405" y="6061904"/>
              <a:ext cx="612749" cy="530986"/>
            </a:xfrm>
            <a:prstGeom prst="rect">
              <a:avLst/>
            </a:prstGeom>
          </p:spPr>
        </p:pic>
      </p:grpSp>
      <p:grpSp>
        <p:nvGrpSpPr>
          <p:cNvPr id="92" name="Group 5">
            <a:extLst>
              <a:ext uri="{FF2B5EF4-FFF2-40B4-BE49-F238E27FC236}">
                <a16:creationId xmlns:a16="http://schemas.microsoft.com/office/drawing/2014/main" id="{24470C59-BE92-47DC-B618-3C158B762F60}"/>
              </a:ext>
            </a:extLst>
          </p:cNvPr>
          <p:cNvGrpSpPr/>
          <p:nvPr/>
        </p:nvGrpSpPr>
        <p:grpSpPr>
          <a:xfrm>
            <a:off x="7091645" y="5766279"/>
            <a:ext cx="833439" cy="833439"/>
            <a:chOff x="6929891" y="5898579"/>
            <a:chExt cx="833439" cy="833439"/>
          </a:xfrm>
        </p:grpSpPr>
        <p:sp>
          <p:nvSpPr>
            <p:cNvPr id="93" name="Oval 52">
              <a:extLst>
                <a:ext uri="{FF2B5EF4-FFF2-40B4-BE49-F238E27FC236}">
                  <a16:creationId xmlns:a16="http://schemas.microsoft.com/office/drawing/2014/main" id="{D2F341B1-78CB-4DBB-8E5B-7BE45877F377}"/>
                </a:ext>
              </a:extLst>
            </p:cNvPr>
            <p:cNvSpPr/>
            <p:nvPr/>
          </p:nvSpPr>
          <p:spPr>
            <a:xfrm>
              <a:off x="6929891" y="5898579"/>
              <a:ext cx="833439" cy="8334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4" name="Picture 7">
              <a:extLst>
                <a:ext uri="{FF2B5EF4-FFF2-40B4-BE49-F238E27FC236}">
                  <a16:creationId xmlns:a16="http://schemas.microsoft.com/office/drawing/2014/main" id="{088E5D86-0D1F-4BC2-9EB1-97A221BFE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87"/>
            <a:stretch/>
          </p:blipFill>
          <p:spPr>
            <a:xfrm>
              <a:off x="7013001" y="5996130"/>
              <a:ext cx="667218" cy="564552"/>
            </a:xfrm>
            <a:prstGeom prst="rect">
              <a:avLst/>
            </a:prstGeom>
          </p:spPr>
        </p:pic>
      </p:grpSp>
      <p:grpSp>
        <p:nvGrpSpPr>
          <p:cNvPr id="95" name="Group 2">
            <a:extLst>
              <a:ext uri="{FF2B5EF4-FFF2-40B4-BE49-F238E27FC236}">
                <a16:creationId xmlns:a16="http://schemas.microsoft.com/office/drawing/2014/main" id="{4E7D5339-CC36-4125-A99E-DD633D252575}"/>
              </a:ext>
            </a:extLst>
          </p:cNvPr>
          <p:cNvGrpSpPr/>
          <p:nvPr/>
        </p:nvGrpSpPr>
        <p:grpSpPr>
          <a:xfrm>
            <a:off x="4353451" y="5745315"/>
            <a:ext cx="943409" cy="855347"/>
            <a:chOff x="4812262" y="5888770"/>
            <a:chExt cx="943409" cy="855347"/>
          </a:xfrm>
        </p:grpSpPr>
        <p:sp>
          <p:nvSpPr>
            <p:cNvPr id="96" name="Oval 48">
              <a:extLst>
                <a:ext uri="{FF2B5EF4-FFF2-40B4-BE49-F238E27FC236}">
                  <a16:creationId xmlns:a16="http://schemas.microsoft.com/office/drawing/2014/main" id="{AA5CC26C-877B-4ADD-B1FC-2B57390A73BF}"/>
                </a:ext>
              </a:extLst>
            </p:cNvPr>
            <p:cNvSpPr/>
            <p:nvPr/>
          </p:nvSpPr>
          <p:spPr>
            <a:xfrm>
              <a:off x="4860176" y="5910678"/>
              <a:ext cx="833439" cy="8334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7" name="Picture 12">
              <a:extLst>
                <a:ext uri="{FF2B5EF4-FFF2-40B4-BE49-F238E27FC236}">
                  <a16:creationId xmlns:a16="http://schemas.microsoft.com/office/drawing/2014/main" id="{94FD76E0-9E99-481D-A274-355600BE0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43"/>
            <a:stretch/>
          </p:blipFill>
          <p:spPr>
            <a:xfrm>
              <a:off x="4812262" y="5888770"/>
              <a:ext cx="943409" cy="751489"/>
            </a:xfrm>
            <a:prstGeom prst="rect">
              <a:avLst/>
            </a:prstGeom>
          </p:spPr>
        </p:pic>
      </p:grpSp>
      <p:grpSp>
        <p:nvGrpSpPr>
          <p:cNvPr id="98" name="Group 10">
            <a:extLst>
              <a:ext uri="{FF2B5EF4-FFF2-40B4-BE49-F238E27FC236}">
                <a16:creationId xmlns:a16="http://schemas.microsoft.com/office/drawing/2014/main" id="{934E6976-488B-4B2B-B8A1-04ADF52D6D42}"/>
              </a:ext>
            </a:extLst>
          </p:cNvPr>
          <p:cNvGrpSpPr/>
          <p:nvPr/>
        </p:nvGrpSpPr>
        <p:grpSpPr>
          <a:xfrm>
            <a:off x="3353777" y="5766279"/>
            <a:ext cx="833439" cy="833439"/>
            <a:chOff x="3374140" y="5910678"/>
            <a:chExt cx="833439" cy="833439"/>
          </a:xfrm>
        </p:grpSpPr>
        <p:sp>
          <p:nvSpPr>
            <p:cNvPr id="99" name="Oval 54">
              <a:extLst>
                <a:ext uri="{FF2B5EF4-FFF2-40B4-BE49-F238E27FC236}">
                  <a16:creationId xmlns:a16="http://schemas.microsoft.com/office/drawing/2014/main" id="{973C7B49-0EBF-4A8F-AFE4-C80C71715C13}"/>
                </a:ext>
              </a:extLst>
            </p:cNvPr>
            <p:cNvSpPr/>
            <p:nvPr/>
          </p:nvSpPr>
          <p:spPr>
            <a:xfrm>
              <a:off x="3374140" y="5910678"/>
              <a:ext cx="833439" cy="83343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17">
              <a:extLst>
                <a:ext uri="{FF2B5EF4-FFF2-40B4-BE49-F238E27FC236}">
                  <a16:creationId xmlns:a16="http://schemas.microsoft.com/office/drawing/2014/main" id="{F5736BB1-A185-4FC4-9536-7EA619DE3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3454177" y="5993919"/>
              <a:ext cx="700646" cy="607227"/>
            </a:xfrm>
            <a:prstGeom prst="rect">
              <a:avLst/>
            </a:prstGeom>
          </p:spPr>
        </p:pic>
      </p:grpSp>
      <p:sp>
        <p:nvSpPr>
          <p:cNvPr id="101" name="TextBox 19">
            <a:extLst>
              <a:ext uri="{FF2B5EF4-FFF2-40B4-BE49-F238E27FC236}">
                <a16:creationId xmlns:a16="http://schemas.microsoft.com/office/drawing/2014/main" id="{4C22C2FF-39FF-455D-85F4-90706E89C825}"/>
              </a:ext>
            </a:extLst>
          </p:cNvPr>
          <p:cNvSpPr txBox="1"/>
          <p:nvPr/>
        </p:nvSpPr>
        <p:spPr>
          <a:xfrm>
            <a:off x="9076294" y="5683893"/>
            <a:ext cx="2529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יסודות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57">
            <a:extLst>
              <a:ext uri="{FF2B5EF4-FFF2-40B4-BE49-F238E27FC236}">
                <a16:creationId xmlns:a16="http://schemas.microsoft.com/office/drawing/2014/main" id="{4CB53F2F-B0B5-4980-81E2-62D5DDDDB3C0}"/>
              </a:ext>
            </a:extLst>
          </p:cNvPr>
          <p:cNvSpPr txBox="1"/>
          <p:nvPr/>
        </p:nvSpPr>
        <p:spPr>
          <a:xfrm>
            <a:off x="396689" y="5691712"/>
            <a:ext cx="2957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המהפכה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Oval 46">
            <a:extLst>
              <a:ext uri="{FF2B5EF4-FFF2-40B4-BE49-F238E27FC236}">
                <a16:creationId xmlns:a16="http://schemas.microsoft.com/office/drawing/2014/main" id="{10EC4B89-5E85-4056-9E91-19F352447E06}"/>
              </a:ext>
            </a:extLst>
          </p:cNvPr>
          <p:cNvSpPr/>
          <p:nvPr/>
        </p:nvSpPr>
        <p:spPr>
          <a:xfrm>
            <a:off x="5528182" y="5541862"/>
            <a:ext cx="1218799" cy="12187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21">
            <a:extLst>
              <a:ext uri="{FF2B5EF4-FFF2-40B4-BE49-F238E27FC236}">
                <a16:creationId xmlns:a16="http://schemas.microsoft.com/office/drawing/2014/main" id="{2D536427-BFA0-426A-BD74-84DA982E8F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17990"/>
          <a:stretch/>
        </p:blipFill>
        <p:spPr>
          <a:xfrm>
            <a:off x="5544845" y="5664526"/>
            <a:ext cx="1154625" cy="913065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7274098F-7913-48A7-8C20-BC1B953B3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31" y="1457488"/>
            <a:ext cx="1298035" cy="12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4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9670"/>
            <a:ext cx="11640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מהפכת השימוש ברכב</a:t>
            </a: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9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1EF8ED5-AEAF-4926-B185-A83C9E7A3080}"/>
              </a:ext>
            </a:extLst>
          </p:cNvPr>
          <p:cNvGrpSpPr/>
          <p:nvPr/>
        </p:nvGrpSpPr>
        <p:grpSpPr>
          <a:xfrm>
            <a:off x="1040029" y="1118495"/>
            <a:ext cx="10111942" cy="4621010"/>
            <a:chOff x="1333500" y="1109230"/>
            <a:chExt cx="9525000" cy="4352786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F56DE635-61F7-4AF2-BF4E-C17CC2F5C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37"/>
            <a:stretch/>
          </p:blipFill>
          <p:spPr>
            <a:xfrm>
              <a:off x="1333500" y="1109230"/>
              <a:ext cx="9525000" cy="4352786"/>
            </a:xfrm>
            <a:prstGeom prst="rect">
              <a:avLst/>
            </a:prstGeom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FEA9608-BAEC-4B44-9462-81E761EFDCFE}"/>
                </a:ext>
              </a:extLst>
            </p:cNvPr>
            <p:cNvSpPr/>
            <p:nvPr/>
          </p:nvSpPr>
          <p:spPr>
            <a:xfrm>
              <a:off x="2325328" y="2840633"/>
              <a:ext cx="3535680" cy="719327"/>
            </a:xfrm>
            <a:prstGeom prst="rect">
              <a:avLst/>
            </a:prstGeom>
            <a:solidFill>
              <a:srgbClr val="1C1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מרחקים קצרים</a:t>
              </a:r>
            </a:p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ברכבים קטנים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E0D12517-6177-4E0A-AF4B-19251C5CCA84}"/>
                </a:ext>
              </a:extLst>
            </p:cNvPr>
            <p:cNvSpPr/>
            <p:nvPr/>
          </p:nvSpPr>
          <p:spPr>
            <a:xfrm>
              <a:off x="6147520" y="2840632"/>
              <a:ext cx="3535680" cy="719327"/>
            </a:xfrm>
            <a:prstGeom prst="rect">
              <a:avLst/>
            </a:prstGeom>
            <a:solidFill>
              <a:srgbClr val="1C1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מרחקים ארוכים</a:t>
              </a:r>
            </a:p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ברכבים גדולים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CBC3203-8251-438D-BB32-154A81A5EE60}"/>
                </a:ext>
              </a:extLst>
            </p:cNvPr>
            <p:cNvSpPr/>
            <p:nvPr/>
          </p:nvSpPr>
          <p:spPr>
            <a:xfrm>
              <a:off x="6135328" y="4334152"/>
              <a:ext cx="3535680" cy="719327"/>
            </a:xfrm>
            <a:prstGeom prst="rect">
              <a:avLst/>
            </a:prstGeom>
            <a:solidFill>
              <a:srgbClr val="1C1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אוטונומי מוקדם,</a:t>
              </a:r>
            </a:p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חשמלי מאוחר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B7779918-B878-4953-96CC-358543F342F1}"/>
                </a:ext>
              </a:extLst>
            </p:cNvPr>
            <p:cNvSpPr/>
            <p:nvPr/>
          </p:nvSpPr>
          <p:spPr>
            <a:xfrm>
              <a:off x="2338748" y="4334151"/>
              <a:ext cx="3535680" cy="719327"/>
            </a:xfrm>
            <a:prstGeom prst="rect">
              <a:avLst/>
            </a:prstGeom>
            <a:solidFill>
              <a:srgbClr val="1C1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חשמלי מוקדם,</a:t>
              </a:r>
            </a:p>
            <a:p>
              <a:pPr algn="ctr"/>
              <a:r>
                <a:rPr lang="he-IL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אוטונומי מאוחר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C6FD815A-B989-4084-A451-125BE3045B31}"/>
                </a:ext>
              </a:extLst>
            </p:cNvPr>
            <p:cNvSpPr/>
            <p:nvPr/>
          </p:nvSpPr>
          <p:spPr>
            <a:xfrm>
              <a:off x="2855680" y="1273690"/>
              <a:ext cx="6260592" cy="530624"/>
            </a:xfrm>
            <a:prstGeom prst="rect">
              <a:avLst/>
            </a:prstGeom>
            <a:solidFill>
              <a:srgbClr val="1C1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b="1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0DC1D479-3CFB-49E4-99A8-BECE1D2B5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6268477"/>
            <a:ext cx="1833621" cy="4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1399</Words>
  <Application>Microsoft Office PowerPoint</Application>
  <PresentationFormat>מסך רחב</PresentationFormat>
  <Paragraphs>330</Paragraphs>
  <Slides>32</Slides>
  <Notes>32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32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David</vt:lpstr>
      <vt:lpstr>Heebo</vt:lpstr>
      <vt:lpstr>Heebo Medium</vt:lpstr>
      <vt:lpstr>Office Theme</vt:lpstr>
      <vt:lpstr>1_Office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 Broder</dc:creator>
  <cp:lastModifiedBy>Michal Gelbart</cp:lastModifiedBy>
  <cp:revision>82</cp:revision>
  <dcterms:created xsi:type="dcterms:W3CDTF">2020-02-26T11:04:22Z</dcterms:created>
  <dcterms:modified xsi:type="dcterms:W3CDTF">2021-06-06T11:08:42Z</dcterms:modified>
</cp:coreProperties>
</file>